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82" r:id="rId5"/>
    <p:sldId id="285" r:id="rId6"/>
    <p:sldId id="311" r:id="rId7"/>
    <p:sldId id="284" r:id="rId8"/>
    <p:sldId id="289" r:id="rId9"/>
    <p:sldId id="274" r:id="rId10"/>
    <p:sldId id="287" r:id="rId11"/>
    <p:sldId id="291" r:id="rId12"/>
    <p:sldId id="296" r:id="rId13"/>
    <p:sldId id="295" r:id="rId14"/>
    <p:sldId id="298" r:id="rId15"/>
    <p:sldId id="261" r:id="rId16"/>
    <p:sldId id="303" r:id="rId17"/>
    <p:sldId id="302" r:id="rId18"/>
    <p:sldId id="304" r:id="rId19"/>
    <p:sldId id="308" r:id="rId20"/>
    <p:sldId id="292" r:id="rId21"/>
    <p:sldId id="313" r:id="rId22"/>
    <p:sldId id="307" r:id="rId23"/>
    <p:sldId id="300" r:id="rId24"/>
    <p:sldId id="315" r:id="rId25"/>
    <p:sldId id="316" r:id="rId26"/>
    <p:sldId id="309" r:id="rId27"/>
    <p:sldId id="314" r:id="rId28"/>
    <p:sldId id="31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660B408-B3CF-4A94-85FC-2B1E0A45F4A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07" autoAdjust="0"/>
  </p:normalViewPr>
  <p:slideViewPr>
    <p:cSldViewPr snapToGrid="0">
      <p:cViewPr varScale="1">
        <p:scale>
          <a:sx n="96" d="100"/>
          <a:sy n="96" d="100"/>
        </p:scale>
        <p:origin x="612" y="56"/>
      </p:cViewPr>
      <p:guideLst/>
    </p:cSldViewPr>
  </p:slideViewPr>
  <p:outlineViewPr>
    <p:cViewPr>
      <p:scale>
        <a:sx n="33" d="100"/>
        <a:sy n="33" d="100"/>
      </p:scale>
      <p:origin x="0" y="-213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50" d="100"/>
          <a:sy n="50" d="100"/>
        </p:scale>
        <p:origin x="2640" y="3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4F2345-EC98-4DA1-BEDE-E955624755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33E638-B8D4-466B-AD53-47551EDA16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51EFA-6533-45C3-8394-23FFC04F750D}" type="datetimeFigureOut">
              <a:rPr lang="en-US" smtClean="0"/>
              <a:t>8/26/2019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89FA8-6777-4B9D-A1A9-C7DBF5FEA9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C72C3-43D9-4379-9293-03F53C8488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E2DD4-2E30-4434-A427-2EC5049107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373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4C180-10CF-422C-B717-65F1B78C7EB7}" type="datetimeFigureOut">
              <a:rPr lang="en-US" noProof="0" smtClean="0"/>
              <a:t>8/26/2019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375C1-7C5C-42A2-80F2-05631BB3764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2554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88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Writing is</a:t>
            </a:r>
            <a:r>
              <a:rPr lang="en-US" baseline="0" dirty="0" smtClean="0"/>
              <a:t> a vehicle for communication and skill required in all aspects of life.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45512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7630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06247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83391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Technique</a:t>
            </a:r>
            <a:r>
              <a:rPr lang="en-US" baseline="0" dirty="0" smtClean="0"/>
              <a:t> useful for visual learners</a:t>
            </a:r>
          </a:p>
          <a:p>
            <a:r>
              <a:rPr lang="en-US" baseline="0" dirty="0" smtClean="0"/>
              <a:t>You can use images/ diagrams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572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0373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6977C32-6781-4E43-B083-CC319C1A2B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rIns="1044000" anchor="ctr"/>
          <a:lstStyle>
            <a:lvl1pPr marL="0" indent="0" algn="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37700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4908609-0EC4-4718-AC46-A50BB2DA333E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1790100" y="2701131"/>
            <a:ext cx="4113900" cy="28281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61EBC7C-80CF-489F-86B3-5894908189E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58100" y="2701131"/>
            <a:ext cx="4113900" cy="28281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93079" y="1728000"/>
            <a:ext cx="4122920" cy="735800"/>
          </a:xfrm>
          <a:noFill/>
        </p:spPr>
        <p:txBody>
          <a:bodyPr anchor="t"/>
          <a:lstStyle>
            <a:lvl1pPr marL="0" indent="0" algn="l">
              <a:buNone/>
              <a:defRPr sz="54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7F0EAC-0FF4-447C-8EE4-2B107165DF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5762" y="1722438"/>
            <a:ext cx="4104437" cy="735749"/>
          </a:xfrm>
        </p:spPr>
        <p:txBody>
          <a:bodyPr anchor="t"/>
          <a:lstStyle>
            <a:lvl1pPr marL="0" indent="0">
              <a:buNone/>
              <a:defRPr sz="54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ED90C13-8D49-4652-B68A-A0B5084BB4D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17595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93150"/>
            <a:ext cx="4348065" cy="4348065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15F42E2-EE95-4479-80E9-94A75E9D6E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67887"/>
            <a:ext cx="3998591" cy="3998591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059823C-F505-4D2A-854E-5144BD58A76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207063"/>
            <a:ext cx="3120238" cy="3120238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30FA196-A035-4908-BA51-B769293255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38F1EEC3-A74E-4124-95F3-D8A27EA3DDF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44F95B1-3E5D-46C4-846F-01E3035D1A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47101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9CDA933-12B5-44CD-BD16-C9589DE755E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751FCE0-5FA8-4E25-A4E7-8B2901F69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D97BC04-5B6C-4CFD-8184-7637C9A8F8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7A8CB18-EF35-4644-9DDB-02D8B65EA55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97170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436FA5D-088F-4BDE-ABD2-A640A8610900}"/>
              </a:ext>
            </a:extLst>
          </p:cNvPr>
          <p:cNvCxnSpPr/>
          <p:nvPr userDrawn="1"/>
        </p:nvCxnSpPr>
        <p:spPr>
          <a:xfrm>
            <a:off x="6096000" y="1319756"/>
            <a:ext cx="0" cy="46101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2BCB80-6997-4274-AAFE-65C2CCFFFD10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624806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9A1FC84B-8A06-4879-86ED-47E43AAC98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B975678-3DFA-4D26-9CF6-01294F725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6046600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B55997C-0304-482F-A7C3-8E50C8ED55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60393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26AB0A6-DA7A-4EA3-9528-68FDBA8BF3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60393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</p:spTree>
    <p:extLst>
      <p:ext uri="{BB962C8B-B14F-4D97-AF65-F5344CB8AC3E}">
        <p14:creationId xmlns:p14="http://schemas.microsoft.com/office/powerpoint/2010/main" val="966920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11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728000"/>
            <a:ext cx="54720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00000" y="1728000"/>
            <a:ext cx="54720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0061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15908-D8D7-48AF-8B8F-21B88B87D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B617A5-FA6C-44C9-ABCB-DCA5D4615EC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210852"/>
            <a:ext cx="5472000" cy="386848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122ACD-5C8B-4CDA-89C5-565C88865B5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00000" y="2210852"/>
            <a:ext cx="5472000" cy="386848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3614A35-31E3-40DA-85DD-07B2076907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71800C-9F25-4694-879B-16A1F7BBAA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2" name="Straight Connector 11" title="Divider Line">
            <a:extLst>
              <a:ext uri="{FF2B5EF4-FFF2-40B4-BE49-F238E27FC236}">
                <a16:creationId xmlns:a16="http://schemas.microsoft.com/office/drawing/2014/main" id="{03063CBE-E62B-44CB-9B45-D39B595FE2AF}"/>
              </a:ext>
            </a:extLst>
          </p:cNvPr>
          <p:cNvCxnSpPr>
            <a:cxnSpLocks/>
          </p:cNvCxnSpPr>
          <p:nvPr userDrawn="1"/>
        </p:nvCxnSpPr>
        <p:spPr>
          <a:xfrm>
            <a:off x="449349" y="2159999"/>
            <a:ext cx="42141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title="Divider Line">
            <a:extLst>
              <a:ext uri="{FF2B5EF4-FFF2-40B4-BE49-F238E27FC236}">
                <a16:creationId xmlns:a16="http://schemas.microsoft.com/office/drawing/2014/main" id="{0EA58CA1-D7A1-4089-B687-193C35202523}"/>
              </a:ext>
            </a:extLst>
          </p:cNvPr>
          <p:cNvCxnSpPr>
            <a:cxnSpLocks/>
          </p:cNvCxnSpPr>
          <p:nvPr userDrawn="1"/>
        </p:nvCxnSpPr>
        <p:spPr>
          <a:xfrm>
            <a:off x="6312700" y="2159999"/>
            <a:ext cx="42141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1844C96-F6D4-4E32-8A11-B1815109D2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654025"/>
            <a:ext cx="54720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A0BCCC6-F846-426B-B421-41B835224F4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12700" y="1654025"/>
            <a:ext cx="54593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3097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F5B2679-5029-4692-A1C7-099E7A58362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B5AA133-C824-4B4A-96F4-D48A58E222D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0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88A40C4-1887-4DBA-90FF-4CF89932DA57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7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1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2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17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3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601538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6BE87F-A588-41BE-A251-8940FFF7BDB0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E87B275-BCEB-48C5-BD58-39E2B9AB90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5FEF587-0930-42DA-AF85-54F9A14870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B00876-F334-4F19-ACB9-5A52E300C6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DC5160FB-C621-4014-AF15-7C31EBF946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D37E5E1-DD5A-4C77-849F-40C0D2AE3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164CA25-5B7F-4EDD-8B42-0D567DED1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5876039-3F56-4587-900E-4FCE60BCA5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15FCEBD-9007-4B9D-AE69-7F8068A14B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856F7F9-97EB-4612-BB5C-DDB9D90C9C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0C577BC-AD44-4FF0-8F34-D7ABD44B10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2E19F39-39CE-43A3-912F-3D8656DA5E7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4F2C543-C785-4078-9811-96F28F1BF2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022F0FFE-8538-47C2-9227-B4DE41186C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5D12B21-B498-4E00-B817-457BAED99A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60F8F4D-F654-4555-BC21-7137D98E02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0B633DEF-CDC6-4A75-A05B-0C875E2B8FF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3A67F56-440C-4AE2-B52E-F6ECF3E31F8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F5BF8F-8918-4E36-8AAF-45E994E46B2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1A2F56E4-C780-42A2-BA54-B1EAB7CA21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7405E86B-3690-4EBE-8353-7ABE76F108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B54048B-A035-47F0-B54D-1B9676EE893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12F6976C-DDBF-4808-9B45-2C78E0FC6AA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66103D17-8EEC-45BF-B909-8F6DB8575A3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57F6EB7B-A4AE-4147-A94B-9C2860A158F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95673032-36DB-4772-82D8-46E21D810A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CDE9935C-FEBD-421A-A63B-8A87A2D4A4D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2C672-1222-4C21-9E3D-F365D9665E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solidFill>
            <a:schemeClr val="bg1">
              <a:lumMod val="95000"/>
            </a:schemeClr>
          </a:solidFill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F97A7E3-509A-417D-9818-EDDA3B539E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529110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977821B-617D-47E4-AAA2-FADADD15EB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1799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4854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3739758-B746-428A-A18B-3989DA89A8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74854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B502D142-31B4-4BFF-A18F-9FB36E0F4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74854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1" name="Picture Placeholder 4">
            <a:extLst>
              <a:ext uri="{FF2B5EF4-FFF2-40B4-BE49-F238E27FC236}">
                <a16:creationId xmlns:a16="http://schemas.microsoft.com/office/drawing/2014/main" id="{ED382BE6-73A2-49C4-9284-7996310FE85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268028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5E81FDE4-AA9D-42F8-BEAF-C710A81DC8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81108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9D6585E1-D051-4611-811C-C8101B0D2F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1108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6C195A32-24CC-4109-9C00-31757D0A0A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1108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B318C64F-C963-4A3C-BB8F-999A7F7F5F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112825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id="{B8B9BC49-5937-4C0A-9AA6-7A7DA7F18CA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4731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8020B4D6-002F-4FA9-BF1D-FC56D9A06F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4731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id="{93C1946C-7118-4BF3-8EE8-B0944465F4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4731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38949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37570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319606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263509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07412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F9EF21D5-1862-4F5B-86BF-B76AF2A72B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80EC8DA4-EC6B-4362-949F-968E973A54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Picture Placeholder 15">
            <a:extLst>
              <a:ext uri="{FF2B5EF4-FFF2-40B4-BE49-F238E27FC236}">
                <a16:creationId xmlns:a16="http://schemas.microsoft.com/office/drawing/2014/main" id="{FC64B5FD-0E87-4FAB-AFEA-D10DFED9F6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15131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205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BA39708-26C4-4C58-AAF1-7DDBAAFAC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9FEC1A-545F-4D58-B291-028B7D695567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3600" spc="-3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9896" y="4962525"/>
            <a:ext cx="35717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7B6BB1-24C3-48A6-913C-94F7EA8127A1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C9CBFF-5639-480A-82C7-50DAD54E2E48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1286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434267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9284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A4E56-DEE9-4FB2-89FF-0F12DB08AD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525B7-4C8D-4482-98E3-A68789AAB0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02381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FF978957-D101-43B4-A717-19B1820B4F1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DD3616-4E40-4CE5-88C8-2AF6E47D2086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A3B184-0AF0-4DF5-B2BD-E6D1806BE1BF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FC9062-5711-4550-8470-F1324E804FFF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54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05624" y="5057775"/>
            <a:ext cx="3206053" cy="24765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ABB85-2AAF-4939-BDF4-E3CF2F31B3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5" y="5400675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ZA" sz="1600" dirty="0"/>
            </a:lvl5pPr>
          </a:lstStyle>
          <a:p>
            <a:pPr marL="266700" lvl="0" indent="-266700"/>
            <a:r>
              <a:rPr lang="en-US" noProof="0"/>
              <a:t>Contact Number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4E7DF27-55E9-4F17-91D3-29228A402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5625" y="5751513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ZA" sz="1600"/>
            </a:lvl5pPr>
          </a:lstStyle>
          <a:p>
            <a:pPr marL="266700" lvl="0" indent="-266700"/>
            <a:r>
              <a:rPr lang="en-US" noProof="0"/>
              <a:t>Email or Social Media Handle</a:t>
            </a:r>
          </a:p>
        </p:txBody>
      </p:sp>
    </p:spTree>
    <p:extLst>
      <p:ext uri="{BB962C8B-B14F-4D97-AF65-F5344CB8AC3E}">
        <p14:creationId xmlns:p14="http://schemas.microsoft.com/office/powerpoint/2010/main" val="41008153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Previe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of a cell phone&#10;&#10;Description generated with high confidence">
            <a:extLst>
              <a:ext uri="{FF2B5EF4-FFF2-40B4-BE49-F238E27FC236}">
                <a16:creationId xmlns:a16="http://schemas.microsoft.com/office/drawing/2014/main" id="{68055F11-596F-47BF-A832-A501EC346C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07" y="915497"/>
            <a:ext cx="4666142" cy="4684105"/>
          </a:xfrm>
          <a:prstGeom prst="rect">
            <a:avLst/>
          </a:prstGeom>
        </p:spPr>
      </p:pic>
      <p:pic>
        <p:nvPicPr>
          <p:cNvPr id="9" name="Picture 8" descr="Screen of a cell phone&#10;&#10;Description generated with high confidence">
            <a:extLst>
              <a:ext uri="{FF2B5EF4-FFF2-40B4-BE49-F238E27FC236}">
                <a16:creationId xmlns:a16="http://schemas.microsoft.com/office/drawing/2014/main" id="{80EBF765-2A5E-4BDA-B092-25691E4791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929" y="915497"/>
            <a:ext cx="4666142" cy="4684105"/>
          </a:xfrm>
          <a:prstGeom prst="rect">
            <a:avLst/>
          </a:prstGeom>
        </p:spPr>
      </p:pic>
      <p:pic>
        <p:nvPicPr>
          <p:cNvPr id="10" name="Picture 9" descr="Screen of a cell phone&#10;&#10;Description generated with high confidence">
            <a:extLst>
              <a:ext uri="{FF2B5EF4-FFF2-40B4-BE49-F238E27FC236}">
                <a16:creationId xmlns:a16="http://schemas.microsoft.com/office/drawing/2014/main" id="{E97A6530-14B5-4A05-B7A3-7BA661FCD5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51" y="915497"/>
            <a:ext cx="4666142" cy="4684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7EC9494-5A42-419D-AADF-96EF1EFD7B6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505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E2D3309-00A3-42D9-8706-6F2A6AD3BB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15505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4E4C70C-AC1E-4EDE-B2C1-23A54123479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17714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4B1BB7D-C6D3-4D9C-A235-6CBB5A13EE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7714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718515F4-6451-4FB7-ACE4-5D9C2CD207A4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69987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B362C889-34FC-4EB1-967B-DC98349082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987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4EB921-BD58-4C2E-BDD5-FC8D262982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51679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3CB44DE3-C599-4EA7-BFDA-4E39AE89F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281301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4392E45-2A0B-49BF-9952-79C42AF8DE9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0923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0127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9CC2AE-E299-42B4-A2C4-357708A005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800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556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3139A49-E537-4395-967A-08C9978207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25172" y="3591659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EE1C8A1-F171-46D2-A92F-1B0E9C52B1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68052" y="5448541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3E7FB48-98BE-4677-A80F-969F9F3072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18545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146F28A-70F5-4E8B-8A3A-ADB1B6A080D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69301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</p:spTree>
    <p:extLst>
      <p:ext uri="{BB962C8B-B14F-4D97-AF65-F5344CB8AC3E}">
        <p14:creationId xmlns:p14="http://schemas.microsoft.com/office/powerpoint/2010/main" val="2362715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3102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05D700-F00E-4505-8483-501219FB8BD2}"/>
              </a:ext>
            </a:extLst>
          </p:cNvPr>
          <p:cNvSpPr/>
          <p:nvPr userDrawn="1"/>
        </p:nvSpPr>
        <p:spPr>
          <a:xfrm>
            <a:off x="0" y="0"/>
            <a:ext cx="12192000" cy="63653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4186834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554488-3F7D-4F3A-9AAF-73FB0977D73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05962" y="457200"/>
            <a:ext cx="5501126" cy="5411787"/>
          </a:xfrm>
        </p:spPr>
        <p:txBody>
          <a:bodyPr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96757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6321125-B861-4CD5-8023-6E40351765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04181" y="457201"/>
            <a:ext cx="5504688" cy="540385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718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6FAD7B97-1B74-414B-B585-45E33908CB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365363"/>
          </a:xfrm>
          <a:solidFill>
            <a:schemeClr val="tx1">
              <a:lumMod val="75000"/>
              <a:lumOff val="25000"/>
            </a:schemeClr>
          </a:solidFill>
        </p:spPr>
        <p:txBody>
          <a:bodyPr vert="vert270" lIns="144000" tIns="0" rIns="0" anchor="t"/>
          <a:lstStyle>
            <a:lvl1pPr marL="0" indent="0" algn="ct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4956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,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3714749"/>
            <a:ext cx="6406950" cy="3143249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3714746"/>
            <a:ext cx="4416225" cy="2364591"/>
          </a:xfrm>
        </p:spPr>
        <p:txBody>
          <a:bodyPr anchor="t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03" y="3981451"/>
            <a:ext cx="5749483" cy="1343026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28B6E3D-9C01-45EA-9E2B-711EC1B84F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53050" y="0"/>
            <a:ext cx="640695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8965A7-6363-464F-998B-64E00F4F4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8442" y="5657850"/>
            <a:ext cx="5749334" cy="111994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Subtitle, tagline or blurb can go here</a:t>
            </a:r>
          </a:p>
        </p:txBody>
      </p:sp>
    </p:spTree>
    <p:extLst>
      <p:ext uri="{BB962C8B-B14F-4D97-AF65-F5344CB8AC3E}">
        <p14:creationId xmlns:p14="http://schemas.microsoft.com/office/powerpoint/2010/main" val="342066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7718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1122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4519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7805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4838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Subtitle, tagline or blurb can go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2000" y="6365363"/>
            <a:ext cx="5472000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800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0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02527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2527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C595063C-F901-4E60-A714-6454F42F0D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1705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C7672B0A-0079-40F6-8B93-A5F1DB588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1705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546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Subtitle, tagline or blurb can go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85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85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026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026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B71CBA76-3CE4-4FA7-8940-41ECC9129C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85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ADC8FCF6-5E2F-4976-8979-F493766C38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85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F111F3D7-9557-4D01-B2FB-38A2FFA105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26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FE89EBCC-101B-4979-93C1-08579B0319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026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40843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CE857ED-B36A-4B8A-81C4-94389617E2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3465" y="1007667"/>
            <a:ext cx="11528535" cy="56453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3613424"/>
            <a:ext cx="3974900" cy="2465913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7496E8-E637-4081-A0D0-AB167EE459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582738"/>
            <a:ext cx="3975100" cy="1744662"/>
          </a:xfrm>
        </p:spPr>
        <p:txBody>
          <a:bodyPr anchor="b"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Emphasized Text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E221C2C-B20F-4F90-A44F-08EE879BA9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17319" y="1450975"/>
            <a:ext cx="6974680" cy="3935414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450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08000"/>
            <a:ext cx="11340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Single line of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231749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F46361-E4F6-47BA-9660-22CF6C0669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1498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B15A8A-91AC-4F5D-A727-1D120F5D43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1247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87D1D6-A833-418D-948C-DDF7937231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31749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1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29FC9F6-9736-4DA2-A807-7430389A47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1498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D41719-B17D-4C65-8905-CFB25698E4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1247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2306804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6A7F847-7F52-4026-B418-55C25C28C4CB}"/>
              </a:ext>
            </a:extLst>
          </p:cNvPr>
          <p:cNvSpPr/>
          <p:nvPr userDrawn="1"/>
        </p:nvSpPr>
        <p:spPr>
          <a:xfrm>
            <a:off x="0" y="6365364"/>
            <a:ext cx="12192000" cy="421200"/>
          </a:xfrm>
          <a:prstGeom prst="rect">
            <a:avLst/>
          </a:prstGeom>
          <a:gradFill>
            <a:gsLst>
              <a:gs pos="5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47D8FD-2235-485B-95E1-2EBD5AB4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4A233-446A-4EDA-9622-BBF0631DF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728000"/>
            <a:ext cx="11340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A2955-0629-484D-8B16-D4500802A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vert="horz" lIns="0" tIns="0" rIns="0" bIns="0" rtlCol="0" anchor="ctr"/>
          <a:lstStyle>
            <a:lvl1pPr algn="ctr"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BD150CE-DC66-461D-A66C-7CF330704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ED0A63-77FF-4992-99DD-A09E96E22ACC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335A3F-070E-4B0E-A4FA-9B3279A2897C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7EB16B-9FE5-4954-8D9A-47381E739BF5}"/>
              </a:ext>
            </a:extLst>
          </p:cNvPr>
          <p:cNvSpPr txBox="1"/>
          <p:nvPr userDrawn="1"/>
        </p:nvSpPr>
        <p:spPr>
          <a:xfrm>
            <a:off x="9529311" y="6365363"/>
            <a:ext cx="2047875" cy="42996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200" b="0" noProof="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NAME OR LOGO</a:t>
            </a:r>
          </a:p>
        </p:txBody>
      </p:sp>
    </p:spTree>
    <p:extLst>
      <p:ext uri="{BB962C8B-B14F-4D97-AF65-F5344CB8AC3E}">
        <p14:creationId xmlns:p14="http://schemas.microsoft.com/office/powerpoint/2010/main" val="22448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4" r:id="rId9"/>
    <p:sldLayoutId id="2147483665" r:id="rId10"/>
    <p:sldLayoutId id="2147483666" r:id="rId11"/>
    <p:sldLayoutId id="2147483667" r:id="rId12"/>
    <p:sldLayoutId id="2147483650" r:id="rId13"/>
    <p:sldLayoutId id="2147483652" r:id="rId14"/>
    <p:sldLayoutId id="2147483653" r:id="rId15"/>
    <p:sldLayoutId id="2147483668" r:id="rId16"/>
    <p:sldLayoutId id="2147483669" r:id="rId17"/>
    <p:sldLayoutId id="2147483671" r:id="rId18"/>
    <p:sldLayoutId id="2147483672" r:id="rId19"/>
    <p:sldLayoutId id="2147483654" r:id="rId20"/>
    <p:sldLayoutId id="2147483678" r:id="rId21"/>
    <p:sldLayoutId id="2147483655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9" r:id="rId28"/>
    <p:sldLayoutId id="2147483680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0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Char char="○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9" r="8329"/>
          <a:stretch>
            <a:fillRect/>
          </a:stretch>
        </p:blipFill>
        <p:spPr/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93CFE69-79B0-440B-949E-DA17AD834A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516177" y="4616142"/>
            <a:ext cx="9675823" cy="156394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2516177" y="4621760"/>
            <a:ext cx="9751496" cy="949345"/>
          </a:xfrm>
        </p:spPr>
        <p:txBody>
          <a:bodyPr/>
          <a:lstStyle/>
          <a:p>
            <a:pPr algn="ctr"/>
            <a:r>
              <a:rPr lang="en-US" sz="4400" dirty="0" smtClean="0"/>
              <a:t>The Writing Process </a:t>
            </a:r>
            <a:endParaRPr lang="en-US" sz="4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753AF9-461F-4049-BB9D-621E76A514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733207" y="5721832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95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0330" y="795130"/>
            <a:ext cx="4770783" cy="5284209"/>
          </a:xfrm>
          <a:solidFill>
            <a:schemeClr val="bg1"/>
          </a:solidFill>
        </p:spPr>
        <p:txBody>
          <a:bodyPr anchor="ctr"/>
          <a:lstStyle/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Come up with more ideas about your topic</a:t>
            </a:r>
          </a:p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Generate details </a:t>
            </a:r>
          </a:p>
          <a:p>
            <a:pPr lvl="1"/>
            <a:r>
              <a:rPr lang="en-US" dirty="0" smtClean="0"/>
              <a:t>Location</a:t>
            </a:r>
          </a:p>
          <a:p>
            <a:pPr lvl="1"/>
            <a:r>
              <a:rPr lang="en-US" dirty="0" smtClean="0"/>
              <a:t>Personality </a:t>
            </a:r>
          </a:p>
          <a:p>
            <a:pPr lvl="1"/>
            <a:r>
              <a:rPr lang="en-US" dirty="0" smtClean="0"/>
              <a:t>Process </a:t>
            </a:r>
            <a:endParaRPr lang="en-US" dirty="0"/>
          </a:p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Ask as many questions as you can</a:t>
            </a:r>
          </a:p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Effective way of</a:t>
            </a:r>
          </a:p>
          <a:p>
            <a:pPr lvl="1"/>
            <a:r>
              <a:rPr lang="en-US" dirty="0" smtClean="0"/>
              <a:t>Looking at a topic from different angles </a:t>
            </a:r>
            <a:endParaRPr lang="en-US" sz="18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10</a:t>
            </a:fld>
            <a:endParaRPr lang="en-US" noProof="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565" y="795130"/>
            <a:ext cx="5903844" cy="5284209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57" y="6365903"/>
            <a:ext cx="12193057" cy="42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4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505" y="2645113"/>
            <a:ext cx="4252643" cy="1363670"/>
          </a:xfrm>
          <a:solidFill>
            <a:schemeClr val="tx1"/>
          </a:solidFill>
        </p:spPr>
        <p:txBody>
          <a:bodyPr anchor="ctr"/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Making a List 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5266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DF80E271-E84B-449B-9CF0-F34E075335A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134590"/>
            <a:ext cx="5472000" cy="413136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en-US" dirty="0" smtClean="0"/>
              <a:t>Making Lists 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lt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/>
        <p:txBody>
          <a:bodyPr anchor="ctr"/>
          <a:lstStyle/>
          <a:p>
            <a:pPr algn="ctr"/>
            <a:r>
              <a:rPr lang="en-US" dirty="0" smtClean="0"/>
              <a:t>What to do now that you have a topic in mind? 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860339-31F7-4884-957E-5C40F818EB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6630791" y="239222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8002" y="4130531"/>
            <a:ext cx="1800000" cy="360000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Brainstorm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C26E9A-3991-49A2-8D63-94C577E8A0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414002" y="4614863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535CB7-70A5-4E0C-835B-C50960E5BC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8002" y="4764931"/>
            <a:ext cx="1800000" cy="720000"/>
          </a:xfrm>
        </p:spPr>
        <p:txBody>
          <a:bodyPr/>
          <a:lstStyle/>
          <a:p>
            <a:r>
              <a:rPr lang="en-US" dirty="0" smtClean="0"/>
              <a:t>Thinking of ideas/details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6960D0-0A22-4E28-82F3-B9AA805E96A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8545316" y="239222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A562AA1-9ED1-4AA1-8F21-A53B5A69C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02527" y="4130531"/>
            <a:ext cx="1800000" cy="360000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Collect Details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AA895A-8A04-4C68-83A5-3E4F5209FB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28527" y="4614863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9E0145E-8E4E-439B-A78F-92EC279B32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02527" y="4764931"/>
            <a:ext cx="1800000" cy="720000"/>
          </a:xfrm>
        </p:spPr>
        <p:txBody>
          <a:bodyPr/>
          <a:lstStyle/>
          <a:p>
            <a:r>
              <a:rPr lang="en-US" dirty="0" smtClean="0"/>
              <a:t>Do not sort the details 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EBBE7F-98BB-4059-8F15-7198C7DAC33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0459841" y="239222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17052" y="4130531"/>
            <a:ext cx="1800000" cy="360000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Research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9D2C94E-1924-4389-B84A-2828D610B22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243052" y="4614863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117052" y="4764931"/>
            <a:ext cx="1800000" cy="720000"/>
          </a:xfrm>
        </p:spPr>
        <p:txBody>
          <a:bodyPr/>
          <a:lstStyle/>
          <a:p>
            <a:r>
              <a:rPr lang="en-US" dirty="0" smtClean="0"/>
              <a:t>Use different resources for collecting ideas/facts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9736" y="2628328"/>
            <a:ext cx="569843" cy="64220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5618" y="2729240"/>
            <a:ext cx="478269" cy="478269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6492" y="2628328"/>
            <a:ext cx="441749" cy="57918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4000" y="6365903"/>
            <a:ext cx="6289057" cy="42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3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6669" y="307127"/>
            <a:ext cx="8076036" cy="858557"/>
          </a:xfrm>
          <a:solidFill>
            <a:schemeClr val="tx1"/>
          </a:solidFill>
        </p:spPr>
        <p:txBody>
          <a:bodyPr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Clustering / Mind Maps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25" y="1356374"/>
            <a:ext cx="9807115" cy="481829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5091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83" y="259515"/>
            <a:ext cx="9869936" cy="600304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4872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1683"/>
            <a:ext cx="12197465" cy="684055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5940879" cy="1047792"/>
          </a:xfrm>
          <a:solidFill>
            <a:schemeClr val="tx1"/>
          </a:solidFill>
        </p:spPr>
        <p:txBody>
          <a:bodyPr anchor="ctr"/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Creating a Scratch Outline 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199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32000" y="439750"/>
            <a:ext cx="5472000" cy="5639588"/>
          </a:xfrm>
        </p:spPr>
        <p:txBody>
          <a:bodyPr anchor="ctr"/>
          <a:lstStyle/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Outline follows the first four techniques</a:t>
            </a:r>
          </a:p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Material organization</a:t>
            </a:r>
          </a:p>
          <a:p>
            <a:pPr lvl="1"/>
            <a:r>
              <a:rPr lang="en-US" dirty="0" smtClean="0"/>
              <a:t>Review if more materials are required </a:t>
            </a:r>
          </a:p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Think about your perspective on the topic</a:t>
            </a:r>
          </a:p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Categorize information collected</a:t>
            </a:r>
          </a:p>
          <a:p>
            <a:pPr lvl="1"/>
            <a:r>
              <a:rPr lang="en-US" dirty="0" smtClean="0"/>
              <a:t>Identify the main points</a:t>
            </a:r>
          </a:p>
          <a:p>
            <a:pPr lvl="1"/>
            <a:r>
              <a:rPr lang="en-US" dirty="0" smtClean="0"/>
              <a:t>Classify the sub points </a:t>
            </a:r>
          </a:p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If you do not have enough material</a:t>
            </a:r>
          </a:p>
          <a:p>
            <a:pPr lvl="1"/>
            <a:r>
              <a:rPr lang="en-US" dirty="0" smtClean="0"/>
              <a:t>Go back to the prewriting step </a:t>
            </a:r>
          </a:p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Organize information </a:t>
            </a:r>
          </a:p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Changes can be made 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296" y="0"/>
            <a:ext cx="5863328" cy="67865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4695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11"/>
            <a:ext cx="12191999" cy="676765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6598" y="431999"/>
            <a:ext cx="6355401" cy="1306059"/>
          </a:xfrm>
          <a:solidFill>
            <a:schemeClr val="tx1"/>
          </a:solidFill>
        </p:spPr>
        <p:txBody>
          <a:bodyPr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Writing your First Draft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314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32000" y="607273"/>
            <a:ext cx="5472000" cy="5472065"/>
          </a:xfrm>
        </p:spPr>
        <p:txBody>
          <a:bodyPr anchor="ctr"/>
          <a:lstStyle/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Develop your first draft</a:t>
            </a:r>
          </a:p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Be flexible </a:t>
            </a:r>
          </a:p>
          <a:p>
            <a:pPr lvl="1"/>
            <a:r>
              <a:rPr lang="en-US" dirty="0" smtClean="0"/>
              <a:t>Make additions where needed</a:t>
            </a:r>
            <a:endParaRPr lang="en-US" dirty="0"/>
          </a:p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Focus on </a:t>
            </a:r>
          </a:p>
          <a:p>
            <a:pPr lvl="1"/>
            <a:r>
              <a:rPr lang="en-US" dirty="0" smtClean="0"/>
              <a:t>Content development</a:t>
            </a:r>
          </a:p>
          <a:p>
            <a:pPr lvl="1"/>
            <a:r>
              <a:rPr lang="en-US" dirty="0" smtClean="0"/>
              <a:t>Write details </a:t>
            </a:r>
          </a:p>
          <a:p>
            <a:pPr lvl="1"/>
            <a:r>
              <a:rPr lang="en-US" dirty="0" smtClean="0"/>
              <a:t>Mistakes can be corrected </a:t>
            </a:r>
          </a:p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Make notes where needed</a:t>
            </a:r>
          </a:p>
          <a:p>
            <a:pPr lvl="1"/>
            <a:r>
              <a:rPr lang="en-US" dirty="0" smtClean="0"/>
              <a:t>Will help you make additions/deletions where needed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788" y="607273"/>
            <a:ext cx="5470525" cy="55492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18</a:t>
            </a:fld>
            <a:endParaRPr lang="en-US" noProof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57" y="6365903"/>
            <a:ext cx="12193057" cy="42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55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19</a:t>
            </a:fld>
            <a:endParaRPr lang="en-US" noProof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68" y="307631"/>
            <a:ext cx="11409032" cy="6407276"/>
          </a:xfrm>
        </p:spPr>
      </p:pic>
    </p:spTree>
    <p:extLst>
      <p:ext uri="{BB962C8B-B14F-4D97-AF65-F5344CB8AC3E}">
        <p14:creationId xmlns:p14="http://schemas.microsoft.com/office/powerpoint/2010/main" val="288986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23" b="11923"/>
          <a:stretch>
            <a:fillRect/>
          </a:stretch>
        </p:blipFill>
        <p:spPr>
          <a:xfrm>
            <a:off x="858558" y="1434640"/>
            <a:ext cx="10602853" cy="5147644"/>
          </a:xfr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A03D6D45-09FB-4A71-8BA9-C71413D258DB}"/>
              </a:ext>
            </a:extLst>
          </p:cNvPr>
          <p:cNvSpPr txBox="1">
            <a:spLocks/>
          </p:cNvSpPr>
          <p:nvPr/>
        </p:nvSpPr>
        <p:spPr bwMode="ltGray">
          <a:xfrm>
            <a:off x="858558" y="133692"/>
            <a:ext cx="10693595" cy="1038973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 smtClean="0"/>
              <a:t>Writing is a complex process.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21491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DF80E271-E84B-449B-9CF0-F34E075335A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96" y="295461"/>
            <a:ext cx="5472000" cy="419507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pPr algn="ctr"/>
            <a:r>
              <a:rPr lang="en-US" dirty="0" smtClean="0"/>
              <a:t>Revising 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lt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5860339-31F7-4884-957E-5C40F818EB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6630791" y="239222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8002" y="4130531"/>
            <a:ext cx="1800000" cy="360000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Revising Content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C26E9A-3991-49A2-8D63-94C577E8A0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414002" y="4614863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56960D0-0A22-4E28-82F3-B9AA805E96A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8545316" y="239222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A562AA1-9ED1-4AA1-8F21-A53B5A69C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02527" y="3981450"/>
            <a:ext cx="1800000" cy="509081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Revising Sentences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AA895A-8A04-4C68-83A5-3E4F5209FB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28527" y="4614863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9E0145E-8E4E-439B-A78F-92EC279B32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02527" y="4764931"/>
            <a:ext cx="1800000" cy="72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EBBE7F-98BB-4059-8F15-7198C7DAC33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0459841" y="239222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17052" y="4130531"/>
            <a:ext cx="1800000" cy="360000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Editing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9D2C94E-1924-4389-B84A-2828D610B22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243052" y="4614863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117052" y="4764931"/>
            <a:ext cx="1800000" cy="72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10868441" y="2763132"/>
            <a:ext cx="297222" cy="404338"/>
            <a:chOff x="7523163" y="1893888"/>
            <a:chExt cx="801688" cy="1090612"/>
          </a:xfrm>
          <a:solidFill>
            <a:schemeClr val="tx1"/>
          </a:solidFill>
        </p:grpSpPr>
        <p:sp>
          <p:nvSpPr>
            <p:cNvPr id="24" name="Freeform 17"/>
            <p:cNvSpPr>
              <a:spLocks/>
            </p:cNvSpPr>
            <p:nvPr/>
          </p:nvSpPr>
          <p:spPr bwMode="auto">
            <a:xfrm>
              <a:off x="7823201" y="2260600"/>
              <a:ext cx="247650" cy="60325"/>
            </a:xfrm>
            <a:custGeom>
              <a:avLst/>
              <a:gdLst>
                <a:gd name="T0" fmla="*/ 58 w 65"/>
                <a:gd name="T1" fmla="*/ 0 h 16"/>
                <a:gd name="T2" fmla="*/ 7 w 65"/>
                <a:gd name="T3" fmla="*/ 0 h 16"/>
                <a:gd name="T4" fmla="*/ 0 w 65"/>
                <a:gd name="T5" fmla="*/ 8 h 16"/>
                <a:gd name="T6" fmla="*/ 7 w 65"/>
                <a:gd name="T7" fmla="*/ 16 h 16"/>
                <a:gd name="T8" fmla="*/ 58 w 65"/>
                <a:gd name="T9" fmla="*/ 16 h 16"/>
                <a:gd name="T10" fmla="*/ 65 w 65"/>
                <a:gd name="T11" fmla="*/ 8 h 16"/>
                <a:gd name="T12" fmla="*/ 58 w 65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16">
                  <a:moveTo>
                    <a:pt x="5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2"/>
                    <a:pt x="3" y="16"/>
                    <a:pt x="7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62" y="16"/>
                    <a:pt x="65" y="12"/>
                    <a:pt x="65" y="8"/>
                  </a:cubicBezTo>
                  <a:cubicBezTo>
                    <a:pt x="65" y="4"/>
                    <a:pt x="62" y="0"/>
                    <a:pt x="58" y="0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5" name="Freeform 18"/>
            <p:cNvSpPr>
              <a:spLocks/>
            </p:cNvSpPr>
            <p:nvPr/>
          </p:nvSpPr>
          <p:spPr bwMode="auto">
            <a:xfrm>
              <a:off x="7823201" y="2427288"/>
              <a:ext cx="247650" cy="60325"/>
            </a:xfrm>
            <a:custGeom>
              <a:avLst/>
              <a:gdLst>
                <a:gd name="T0" fmla="*/ 65 w 65"/>
                <a:gd name="T1" fmla="*/ 8 h 16"/>
                <a:gd name="T2" fmla="*/ 58 w 65"/>
                <a:gd name="T3" fmla="*/ 0 h 16"/>
                <a:gd name="T4" fmla="*/ 7 w 65"/>
                <a:gd name="T5" fmla="*/ 0 h 16"/>
                <a:gd name="T6" fmla="*/ 0 w 65"/>
                <a:gd name="T7" fmla="*/ 8 h 16"/>
                <a:gd name="T8" fmla="*/ 7 w 65"/>
                <a:gd name="T9" fmla="*/ 16 h 16"/>
                <a:gd name="T10" fmla="*/ 58 w 65"/>
                <a:gd name="T11" fmla="*/ 16 h 16"/>
                <a:gd name="T12" fmla="*/ 65 w 65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16">
                  <a:moveTo>
                    <a:pt x="65" y="8"/>
                  </a:moveTo>
                  <a:cubicBezTo>
                    <a:pt x="65" y="4"/>
                    <a:pt x="62" y="0"/>
                    <a:pt x="5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2"/>
                    <a:pt x="3" y="16"/>
                    <a:pt x="7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62" y="16"/>
                    <a:pt x="65" y="12"/>
                    <a:pt x="65" y="8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6" name="Freeform 19"/>
            <p:cNvSpPr>
              <a:spLocks noEditPoints="1"/>
            </p:cNvSpPr>
            <p:nvPr/>
          </p:nvSpPr>
          <p:spPr bwMode="auto">
            <a:xfrm>
              <a:off x="7694613" y="2238375"/>
              <a:ext cx="103188" cy="104775"/>
            </a:xfrm>
            <a:custGeom>
              <a:avLst/>
              <a:gdLst>
                <a:gd name="T0" fmla="*/ 65 w 65"/>
                <a:gd name="T1" fmla="*/ 0 h 66"/>
                <a:gd name="T2" fmla="*/ 0 w 65"/>
                <a:gd name="T3" fmla="*/ 0 h 66"/>
                <a:gd name="T4" fmla="*/ 0 w 65"/>
                <a:gd name="T5" fmla="*/ 66 h 66"/>
                <a:gd name="T6" fmla="*/ 65 w 65"/>
                <a:gd name="T7" fmla="*/ 66 h 66"/>
                <a:gd name="T8" fmla="*/ 65 w 65"/>
                <a:gd name="T9" fmla="*/ 0 h 66"/>
                <a:gd name="T10" fmla="*/ 48 w 65"/>
                <a:gd name="T11" fmla="*/ 50 h 66"/>
                <a:gd name="T12" fmla="*/ 17 w 65"/>
                <a:gd name="T13" fmla="*/ 50 h 66"/>
                <a:gd name="T14" fmla="*/ 17 w 65"/>
                <a:gd name="T15" fmla="*/ 19 h 66"/>
                <a:gd name="T16" fmla="*/ 48 w 65"/>
                <a:gd name="T17" fmla="*/ 19 h 66"/>
                <a:gd name="T18" fmla="*/ 48 w 65"/>
                <a:gd name="T1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6">
                  <a:moveTo>
                    <a:pt x="65" y="0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65" y="66"/>
                  </a:lnTo>
                  <a:lnTo>
                    <a:pt x="65" y="0"/>
                  </a:lnTo>
                  <a:close/>
                  <a:moveTo>
                    <a:pt x="48" y="50"/>
                  </a:moveTo>
                  <a:lnTo>
                    <a:pt x="17" y="50"/>
                  </a:lnTo>
                  <a:lnTo>
                    <a:pt x="17" y="19"/>
                  </a:lnTo>
                  <a:lnTo>
                    <a:pt x="48" y="19"/>
                  </a:lnTo>
                  <a:lnTo>
                    <a:pt x="48" y="50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8" name="Freeform 20"/>
            <p:cNvSpPr>
              <a:spLocks noEditPoints="1"/>
            </p:cNvSpPr>
            <p:nvPr/>
          </p:nvSpPr>
          <p:spPr bwMode="auto">
            <a:xfrm>
              <a:off x="7694613" y="2405063"/>
              <a:ext cx="103188" cy="104775"/>
            </a:xfrm>
            <a:custGeom>
              <a:avLst/>
              <a:gdLst>
                <a:gd name="T0" fmla="*/ 65 w 65"/>
                <a:gd name="T1" fmla="*/ 0 h 66"/>
                <a:gd name="T2" fmla="*/ 0 w 65"/>
                <a:gd name="T3" fmla="*/ 0 h 66"/>
                <a:gd name="T4" fmla="*/ 0 w 65"/>
                <a:gd name="T5" fmla="*/ 66 h 66"/>
                <a:gd name="T6" fmla="*/ 65 w 65"/>
                <a:gd name="T7" fmla="*/ 66 h 66"/>
                <a:gd name="T8" fmla="*/ 65 w 65"/>
                <a:gd name="T9" fmla="*/ 0 h 66"/>
                <a:gd name="T10" fmla="*/ 48 w 65"/>
                <a:gd name="T11" fmla="*/ 47 h 66"/>
                <a:gd name="T12" fmla="*/ 17 w 65"/>
                <a:gd name="T13" fmla="*/ 47 h 66"/>
                <a:gd name="T14" fmla="*/ 17 w 65"/>
                <a:gd name="T15" fmla="*/ 16 h 66"/>
                <a:gd name="T16" fmla="*/ 48 w 65"/>
                <a:gd name="T17" fmla="*/ 16 h 66"/>
                <a:gd name="T18" fmla="*/ 48 w 65"/>
                <a:gd name="T19" fmla="*/ 4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6">
                  <a:moveTo>
                    <a:pt x="65" y="0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65" y="66"/>
                  </a:lnTo>
                  <a:lnTo>
                    <a:pt x="65" y="0"/>
                  </a:lnTo>
                  <a:close/>
                  <a:moveTo>
                    <a:pt x="48" y="47"/>
                  </a:moveTo>
                  <a:lnTo>
                    <a:pt x="17" y="47"/>
                  </a:lnTo>
                  <a:lnTo>
                    <a:pt x="17" y="16"/>
                  </a:lnTo>
                  <a:lnTo>
                    <a:pt x="48" y="16"/>
                  </a:lnTo>
                  <a:lnTo>
                    <a:pt x="48" y="47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0" name="Freeform 21"/>
            <p:cNvSpPr>
              <a:spLocks noEditPoints="1"/>
            </p:cNvSpPr>
            <p:nvPr/>
          </p:nvSpPr>
          <p:spPr bwMode="auto">
            <a:xfrm>
              <a:off x="7694613" y="2571750"/>
              <a:ext cx="103188" cy="104775"/>
            </a:xfrm>
            <a:custGeom>
              <a:avLst/>
              <a:gdLst>
                <a:gd name="T0" fmla="*/ 0 w 65"/>
                <a:gd name="T1" fmla="*/ 66 h 66"/>
                <a:gd name="T2" fmla="*/ 65 w 65"/>
                <a:gd name="T3" fmla="*/ 66 h 66"/>
                <a:gd name="T4" fmla="*/ 65 w 65"/>
                <a:gd name="T5" fmla="*/ 0 h 66"/>
                <a:gd name="T6" fmla="*/ 0 w 65"/>
                <a:gd name="T7" fmla="*/ 0 h 66"/>
                <a:gd name="T8" fmla="*/ 0 w 65"/>
                <a:gd name="T9" fmla="*/ 66 h 66"/>
                <a:gd name="T10" fmla="*/ 17 w 65"/>
                <a:gd name="T11" fmla="*/ 16 h 66"/>
                <a:gd name="T12" fmla="*/ 48 w 65"/>
                <a:gd name="T13" fmla="*/ 16 h 66"/>
                <a:gd name="T14" fmla="*/ 48 w 65"/>
                <a:gd name="T15" fmla="*/ 47 h 66"/>
                <a:gd name="T16" fmla="*/ 17 w 65"/>
                <a:gd name="T17" fmla="*/ 47 h 66"/>
                <a:gd name="T18" fmla="*/ 17 w 65"/>
                <a:gd name="T19" fmla="*/ 1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6">
                  <a:moveTo>
                    <a:pt x="0" y="66"/>
                  </a:moveTo>
                  <a:lnTo>
                    <a:pt x="65" y="66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66"/>
                  </a:lnTo>
                  <a:close/>
                  <a:moveTo>
                    <a:pt x="17" y="16"/>
                  </a:moveTo>
                  <a:lnTo>
                    <a:pt x="48" y="16"/>
                  </a:lnTo>
                  <a:lnTo>
                    <a:pt x="48" y="47"/>
                  </a:lnTo>
                  <a:lnTo>
                    <a:pt x="17" y="47"/>
                  </a:lnTo>
                  <a:lnTo>
                    <a:pt x="17" y="16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1" name="Freeform 22"/>
            <p:cNvSpPr>
              <a:spLocks/>
            </p:cNvSpPr>
            <p:nvPr/>
          </p:nvSpPr>
          <p:spPr bwMode="auto">
            <a:xfrm>
              <a:off x="7823201" y="2593975"/>
              <a:ext cx="201613" cy="57150"/>
            </a:xfrm>
            <a:custGeom>
              <a:avLst/>
              <a:gdLst>
                <a:gd name="T0" fmla="*/ 0 w 53"/>
                <a:gd name="T1" fmla="*/ 8 h 15"/>
                <a:gd name="T2" fmla="*/ 7 w 53"/>
                <a:gd name="T3" fmla="*/ 15 h 15"/>
                <a:gd name="T4" fmla="*/ 35 w 53"/>
                <a:gd name="T5" fmla="*/ 15 h 15"/>
                <a:gd name="T6" fmla="*/ 53 w 53"/>
                <a:gd name="T7" fmla="*/ 0 h 15"/>
                <a:gd name="T8" fmla="*/ 7 w 53"/>
                <a:gd name="T9" fmla="*/ 0 h 15"/>
                <a:gd name="T10" fmla="*/ 0 w 53"/>
                <a:gd name="T11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15">
                  <a:moveTo>
                    <a:pt x="0" y="8"/>
                  </a:moveTo>
                  <a:cubicBezTo>
                    <a:pt x="0" y="12"/>
                    <a:pt x="3" y="15"/>
                    <a:pt x="7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40" y="9"/>
                    <a:pt x="46" y="4"/>
                    <a:pt x="5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8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2" name="Freeform 23"/>
            <p:cNvSpPr>
              <a:spLocks noEditPoints="1"/>
            </p:cNvSpPr>
            <p:nvPr/>
          </p:nvSpPr>
          <p:spPr bwMode="auto">
            <a:xfrm>
              <a:off x="7523163" y="1893888"/>
              <a:ext cx="719138" cy="1006475"/>
            </a:xfrm>
            <a:custGeom>
              <a:avLst/>
              <a:gdLst>
                <a:gd name="T0" fmla="*/ 48 w 189"/>
                <a:gd name="T1" fmla="*/ 244 h 266"/>
                <a:gd name="T2" fmla="*/ 22 w 189"/>
                <a:gd name="T3" fmla="*/ 218 h 266"/>
                <a:gd name="T4" fmla="*/ 22 w 189"/>
                <a:gd name="T5" fmla="*/ 80 h 266"/>
                <a:gd name="T6" fmla="*/ 48 w 189"/>
                <a:gd name="T7" fmla="*/ 54 h 266"/>
                <a:gd name="T8" fmla="*/ 57 w 189"/>
                <a:gd name="T9" fmla="*/ 54 h 266"/>
                <a:gd name="T10" fmla="*/ 69 w 189"/>
                <a:gd name="T11" fmla="*/ 63 h 266"/>
                <a:gd name="T12" fmla="*/ 121 w 189"/>
                <a:gd name="T13" fmla="*/ 63 h 266"/>
                <a:gd name="T14" fmla="*/ 133 w 189"/>
                <a:gd name="T15" fmla="*/ 54 h 266"/>
                <a:gd name="T16" fmla="*/ 141 w 189"/>
                <a:gd name="T17" fmla="*/ 54 h 266"/>
                <a:gd name="T18" fmla="*/ 167 w 189"/>
                <a:gd name="T19" fmla="*/ 80 h 266"/>
                <a:gd name="T20" fmla="*/ 167 w 189"/>
                <a:gd name="T21" fmla="*/ 178 h 266"/>
                <a:gd name="T22" fmla="*/ 189 w 189"/>
                <a:gd name="T23" fmla="*/ 184 h 266"/>
                <a:gd name="T24" fmla="*/ 189 w 189"/>
                <a:gd name="T25" fmla="*/ 80 h 266"/>
                <a:gd name="T26" fmla="*/ 141 w 189"/>
                <a:gd name="T27" fmla="*/ 32 h 266"/>
                <a:gd name="T28" fmla="*/ 133 w 189"/>
                <a:gd name="T29" fmla="*/ 32 h 266"/>
                <a:gd name="T30" fmla="*/ 121 w 189"/>
                <a:gd name="T31" fmla="*/ 22 h 266"/>
                <a:gd name="T32" fmla="*/ 117 w 189"/>
                <a:gd name="T33" fmla="*/ 22 h 266"/>
                <a:gd name="T34" fmla="*/ 95 w 189"/>
                <a:gd name="T35" fmla="*/ 0 h 266"/>
                <a:gd name="T36" fmla="*/ 72 w 189"/>
                <a:gd name="T37" fmla="*/ 22 h 266"/>
                <a:gd name="T38" fmla="*/ 69 w 189"/>
                <a:gd name="T39" fmla="*/ 22 h 266"/>
                <a:gd name="T40" fmla="*/ 56 w 189"/>
                <a:gd name="T41" fmla="*/ 32 h 266"/>
                <a:gd name="T42" fmla="*/ 48 w 189"/>
                <a:gd name="T43" fmla="*/ 32 h 266"/>
                <a:gd name="T44" fmla="*/ 0 w 189"/>
                <a:gd name="T45" fmla="*/ 80 h 266"/>
                <a:gd name="T46" fmla="*/ 0 w 189"/>
                <a:gd name="T47" fmla="*/ 218 h 266"/>
                <a:gd name="T48" fmla="*/ 48 w 189"/>
                <a:gd name="T49" fmla="*/ 266 h 266"/>
                <a:gd name="T50" fmla="*/ 107 w 189"/>
                <a:gd name="T51" fmla="*/ 266 h 266"/>
                <a:gd name="T52" fmla="*/ 101 w 189"/>
                <a:gd name="T53" fmla="*/ 244 h 266"/>
                <a:gd name="T54" fmla="*/ 48 w 189"/>
                <a:gd name="T55" fmla="*/ 244 h 266"/>
                <a:gd name="T56" fmla="*/ 95 w 189"/>
                <a:gd name="T57" fmla="*/ 14 h 266"/>
                <a:gd name="T58" fmla="*/ 103 w 189"/>
                <a:gd name="T59" fmla="*/ 22 h 266"/>
                <a:gd name="T60" fmla="*/ 86 w 189"/>
                <a:gd name="T61" fmla="*/ 22 h 266"/>
                <a:gd name="T62" fmla="*/ 95 w 189"/>
                <a:gd name="T63" fmla="*/ 14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9" h="266">
                  <a:moveTo>
                    <a:pt x="48" y="244"/>
                  </a:moveTo>
                  <a:cubicBezTo>
                    <a:pt x="34" y="244"/>
                    <a:pt x="22" y="232"/>
                    <a:pt x="22" y="218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2" y="65"/>
                    <a:pt x="34" y="54"/>
                    <a:pt x="48" y="54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8" y="59"/>
                    <a:pt x="63" y="63"/>
                    <a:pt x="69" y="63"/>
                  </a:cubicBezTo>
                  <a:cubicBezTo>
                    <a:pt x="121" y="63"/>
                    <a:pt x="121" y="63"/>
                    <a:pt x="121" y="63"/>
                  </a:cubicBezTo>
                  <a:cubicBezTo>
                    <a:pt x="126" y="63"/>
                    <a:pt x="131" y="59"/>
                    <a:pt x="133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55" y="54"/>
                    <a:pt x="167" y="65"/>
                    <a:pt x="167" y="80"/>
                  </a:cubicBezTo>
                  <a:cubicBezTo>
                    <a:pt x="167" y="178"/>
                    <a:pt x="167" y="178"/>
                    <a:pt x="167" y="178"/>
                  </a:cubicBezTo>
                  <a:cubicBezTo>
                    <a:pt x="175" y="179"/>
                    <a:pt x="182" y="181"/>
                    <a:pt x="189" y="184"/>
                  </a:cubicBezTo>
                  <a:cubicBezTo>
                    <a:pt x="189" y="80"/>
                    <a:pt x="189" y="80"/>
                    <a:pt x="189" y="80"/>
                  </a:cubicBezTo>
                  <a:cubicBezTo>
                    <a:pt x="189" y="53"/>
                    <a:pt x="167" y="32"/>
                    <a:pt x="141" y="32"/>
                  </a:cubicBezTo>
                  <a:cubicBezTo>
                    <a:pt x="133" y="32"/>
                    <a:pt x="133" y="32"/>
                    <a:pt x="133" y="32"/>
                  </a:cubicBezTo>
                  <a:cubicBezTo>
                    <a:pt x="131" y="26"/>
                    <a:pt x="126" y="22"/>
                    <a:pt x="121" y="22"/>
                  </a:cubicBezTo>
                  <a:cubicBezTo>
                    <a:pt x="117" y="22"/>
                    <a:pt x="117" y="22"/>
                    <a:pt x="117" y="22"/>
                  </a:cubicBezTo>
                  <a:cubicBezTo>
                    <a:pt x="117" y="10"/>
                    <a:pt x="107" y="0"/>
                    <a:pt x="95" y="0"/>
                  </a:cubicBezTo>
                  <a:cubicBezTo>
                    <a:pt x="82" y="0"/>
                    <a:pt x="72" y="10"/>
                    <a:pt x="72" y="22"/>
                  </a:cubicBezTo>
                  <a:cubicBezTo>
                    <a:pt x="69" y="22"/>
                    <a:pt x="69" y="22"/>
                    <a:pt x="69" y="22"/>
                  </a:cubicBezTo>
                  <a:cubicBezTo>
                    <a:pt x="63" y="22"/>
                    <a:pt x="58" y="26"/>
                    <a:pt x="56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22" y="32"/>
                    <a:pt x="0" y="53"/>
                    <a:pt x="0" y="80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44"/>
                    <a:pt x="22" y="266"/>
                    <a:pt x="48" y="266"/>
                  </a:cubicBezTo>
                  <a:cubicBezTo>
                    <a:pt x="107" y="266"/>
                    <a:pt x="107" y="266"/>
                    <a:pt x="107" y="266"/>
                  </a:cubicBezTo>
                  <a:cubicBezTo>
                    <a:pt x="104" y="259"/>
                    <a:pt x="102" y="252"/>
                    <a:pt x="101" y="244"/>
                  </a:cubicBezTo>
                  <a:lnTo>
                    <a:pt x="48" y="244"/>
                  </a:lnTo>
                  <a:close/>
                  <a:moveTo>
                    <a:pt x="95" y="14"/>
                  </a:moveTo>
                  <a:cubicBezTo>
                    <a:pt x="99" y="14"/>
                    <a:pt x="103" y="17"/>
                    <a:pt x="103" y="22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86" y="17"/>
                    <a:pt x="90" y="14"/>
                    <a:pt x="95" y="14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Freeform 24"/>
            <p:cNvSpPr>
              <a:spLocks noEditPoints="1"/>
            </p:cNvSpPr>
            <p:nvPr/>
          </p:nvSpPr>
          <p:spPr bwMode="auto">
            <a:xfrm>
              <a:off x="7948613" y="2605088"/>
              <a:ext cx="376238" cy="379412"/>
            </a:xfrm>
            <a:custGeom>
              <a:avLst/>
              <a:gdLst>
                <a:gd name="T0" fmla="*/ 49 w 99"/>
                <a:gd name="T1" fmla="*/ 0 h 100"/>
                <a:gd name="T2" fmla="*/ 0 w 99"/>
                <a:gd name="T3" fmla="*/ 50 h 100"/>
                <a:gd name="T4" fmla="*/ 49 w 99"/>
                <a:gd name="T5" fmla="*/ 100 h 100"/>
                <a:gd name="T6" fmla="*/ 99 w 99"/>
                <a:gd name="T7" fmla="*/ 50 h 100"/>
                <a:gd name="T8" fmla="*/ 49 w 99"/>
                <a:gd name="T9" fmla="*/ 0 h 100"/>
                <a:gd name="T10" fmla="*/ 45 w 99"/>
                <a:gd name="T11" fmla="*/ 77 h 100"/>
                <a:gd name="T12" fmla="*/ 37 w 99"/>
                <a:gd name="T13" fmla="*/ 77 h 100"/>
                <a:gd name="T14" fmla="*/ 23 w 99"/>
                <a:gd name="T15" fmla="*/ 49 h 100"/>
                <a:gd name="T16" fmla="*/ 31 w 99"/>
                <a:gd name="T17" fmla="*/ 44 h 100"/>
                <a:gd name="T18" fmla="*/ 39 w 99"/>
                <a:gd name="T19" fmla="*/ 62 h 100"/>
                <a:gd name="T20" fmla="*/ 60 w 99"/>
                <a:gd name="T21" fmla="*/ 23 h 100"/>
                <a:gd name="T22" fmla="*/ 75 w 99"/>
                <a:gd name="T23" fmla="*/ 23 h 100"/>
                <a:gd name="T24" fmla="*/ 45 w 99"/>
                <a:gd name="T25" fmla="*/ 7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" h="100">
                  <a:moveTo>
                    <a:pt x="49" y="0"/>
                  </a:moveTo>
                  <a:cubicBezTo>
                    <a:pt x="22" y="0"/>
                    <a:pt x="0" y="23"/>
                    <a:pt x="0" y="50"/>
                  </a:cubicBezTo>
                  <a:cubicBezTo>
                    <a:pt x="0" y="77"/>
                    <a:pt x="22" y="100"/>
                    <a:pt x="49" y="100"/>
                  </a:cubicBezTo>
                  <a:cubicBezTo>
                    <a:pt x="76" y="100"/>
                    <a:pt x="99" y="77"/>
                    <a:pt x="99" y="50"/>
                  </a:cubicBezTo>
                  <a:cubicBezTo>
                    <a:pt x="99" y="23"/>
                    <a:pt x="76" y="0"/>
                    <a:pt x="49" y="0"/>
                  </a:cubicBezTo>
                  <a:close/>
                  <a:moveTo>
                    <a:pt x="45" y="77"/>
                  </a:moveTo>
                  <a:cubicBezTo>
                    <a:pt x="37" y="77"/>
                    <a:pt x="37" y="77"/>
                    <a:pt x="37" y="77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75" y="23"/>
                    <a:pt x="75" y="23"/>
                    <a:pt x="75" y="23"/>
                  </a:cubicBezTo>
                  <a:lnTo>
                    <a:pt x="45" y="77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34" name="Freeform 5"/>
          <p:cNvSpPr>
            <a:spLocks noEditPoints="1"/>
          </p:cNvSpPr>
          <p:nvPr/>
        </p:nvSpPr>
        <p:spPr bwMode="auto">
          <a:xfrm>
            <a:off x="8932563" y="2728822"/>
            <a:ext cx="420842" cy="438648"/>
          </a:xfrm>
          <a:custGeom>
            <a:avLst/>
            <a:gdLst>
              <a:gd name="T0" fmla="*/ 1124 w 1124"/>
              <a:gd name="T1" fmla="*/ 369 h 1126"/>
              <a:gd name="T2" fmla="*/ 754 w 1124"/>
              <a:gd name="T3" fmla="*/ 0 h 1126"/>
              <a:gd name="T4" fmla="*/ 108 w 1124"/>
              <a:gd name="T5" fmla="*/ 646 h 1126"/>
              <a:gd name="T6" fmla="*/ 0 w 1124"/>
              <a:gd name="T7" fmla="*/ 1126 h 1126"/>
              <a:gd name="T8" fmla="*/ 477 w 1124"/>
              <a:gd name="T9" fmla="*/ 1015 h 1126"/>
              <a:gd name="T10" fmla="*/ 1124 w 1124"/>
              <a:gd name="T11" fmla="*/ 369 h 1126"/>
              <a:gd name="T12" fmla="*/ 446 w 1124"/>
              <a:gd name="T13" fmla="*/ 944 h 1126"/>
              <a:gd name="T14" fmla="*/ 387 w 1124"/>
              <a:gd name="T15" fmla="*/ 885 h 1126"/>
              <a:gd name="T16" fmla="*/ 962 w 1124"/>
              <a:gd name="T17" fmla="*/ 310 h 1126"/>
              <a:gd name="T18" fmla="*/ 1022 w 1124"/>
              <a:gd name="T19" fmla="*/ 369 h 1126"/>
              <a:gd name="T20" fmla="*/ 446 w 1124"/>
              <a:gd name="T21" fmla="*/ 944 h 1126"/>
              <a:gd name="T22" fmla="*/ 232 w 1124"/>
              <a:gd name="T23" fmla="*/ 997 h 1126"/>
              <a:gd name="T24" fmla="*/ 127 w 1124"/>
              <a:gd name="T25" fmla="*/ 892 h 1126"/>
              <a:gd name="T26" fmla="*/ 167 w 1124"/>
              <a:gd name="T27" fmla="*/ 715 h 1126"/>
              <a:gd name="T28" fmla="*/ 227 w 1124"/>
              <a:gd name="T29" fmla="*/ 775 h 1126"/>
              <a:gd name="T30" fmla="*/ 226 w 1124"/>
              <a:gd name="T31" fmla="*/ 775 h 1126"/>
              <a:gd name="T32" fmla="*/ 362 w 1124"/>
              <a:gd name="T33" fmla="*/ 911 h 1126"/>
              <a:gd name="T34" fmla="*/ 362 w 1124"/>
              <a:gd name="T35" fmla="*/ 910 h 1126"/>
              <a:gd name="T36" fmla="*/ 408 w 1124"/>
              <a:gd name="T37" fmla="*/ 957 h 1126"/>
              <a:gd name="T38" fmla="*/ 232 w 1124"/>
              <a:gd name="T39" fmla="*/ 997 h 1126"/>
              <a:gd name="T40" fmla="*/ 937 w 1124"/>
              <a:gd name="T41" fmla="*/ 284 h 1126"/>
              <a:gd name="T42" fmla="*/ 362 w 1124"/>
              <a:gd name="T43" fmla="*/ 859 h 1126"/>
              <a:gd name="T44" fmla="*/ 278 w 1124"/>
              <a:gd name="T45" fmla="*/ 775 h 1126"/>
              <a:gd name="T46" fmla="*/ 853 w 1124"/>
              <a:gd name="T47" fmla="*/ 200 h 1126"/>
              <a:gd name="T48" fmla="*/ 937 w 1124"/>
              <a:gd name="T49" fmla="*/ 284 h 1126"/>
              <a:gd name="T50" fmla="*/ 754 w 1124"/>
              <a:gd name="T51" fmla="*/ 102 h 1126"/>
              <a:gd name="T52" fmla="*/ 827 w 1124"/>
              <a:gd name="T53" fmla="*/ 175 h 1126"/>
              <a:gd name="T54" fmla="*/ 252 w 1124"/>
              <a:gd name="T55" fmla="*/ 750 h 1126"/>
              <a:gd name="T56" fmla="*/ 179 w 1124"/>
              <a:gd name="T57" fmla="*/ 677 h 1126"/>
              <a:gd name="T58" fmla="*/ 754 w 1124"/>
              <a:gd name="T59" fmla="*/ 102 h 1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124" h="1126">
                <a:moveTo>
                  <a:pt x="1124" y="369"/>
                </a:moveTo>
                <a:lnTo>
                  <a:pt x="754" y="0"/>
                </a:lnTo>
                <a:lnTo>
                  <a:pt x="108" y="646"/>
                </a:lnTo>
                <a:lnTo>
                  <a:pt x="0" y="1126"/>
                </a:lnTo>
                <a:lnTo>
                  <a:pt x="477" y="1015"/>
                </a:lnTo>
                <a:lnTo>
                  <a:pt x="1124" y="369"/>
                </a:lnTo>
                <a:close/>
                <a:moveTo>
                  <a:pt x="446" y="944"/>
                </a:moveTo>
                <a:lnTo>
                  <a:pt x="387" y="885"/>
                </a:lnTo>
                <a:lnTo>
                  <a:pt x="962" y="310"/>
                </a:lnTo>
                <a:lnTo>
                  <a:pt x="1022" y="369"/>
                </a:lnTo>
                <a:lnTo>
                  <a:pt x="446" y="944"/>
                </a:lnTo>
                <a:close/>
                <a:moveTo>
                  <a:pt x="232" y="997"/>
                </a:moveTo>
                <a:lnTo>
                  <a:pt x="127" y="892"/>
                </a:lnTo>
                <a:lnTo>
                  <a:pt x="167" y="715"/>
                </a:lnTo>
                <a:lnTo>
                  <a:pt x="227" y="775"/>
                </a:lnTo>
                <a:lnTo>
                  <a:pt x="226" y="775"/>
                </a:lnTo>
                <a:lnTo>
                  <a:pt x="362" y="911"/>
                </a:lnTo>
                <a:lnTo>
                  <a:pt x="362" y="910"/>
                </a:lnTo>
                <a:lnTo>
                  <a:pt x="408" y="957"/>
                </a:lnTo>
                <a:lnTo>
                  <a:pt x="232" y="997"/>
                </a:lnTo>
                <a:close/>
                <a:moveTo>
                  <a:pt x="937" y="284"/>
                </a:moveTo>
                <a:lnTo>
                  <a:pt x="362" y="859"/>
                </a:lnTo>
                <a:lnTo>
                  <a:pt x="278" y="775"/>
                </a:lnTo>
                <a:lnTo>
                  <a:pt x="853" y="200"/>
                </a:lnTo>
                <a:lnTo>
                  <a:pt x="937" y="284"/>
                </a:lnTo>
                <a:close/>
                <a:moveTo>
                  <a:pt x="754" y="102"/>
                </a:moveTo>
                <a:lnTo>
                  <a:pt x="827" y="175"/>
                </a:lnTo>
                <a:lnTo>
                  <a:pt x="252" y="750"/>
                </a:lnTo>
                <a:lnTo>
                  <a:pt x="179" y="677"/>
                </a:lnTo>
                <a:lnTo>
                  <a:pt x="754" y="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6981955" y="2728822"/>
            <a:ext cx="412093" cy="411391"/>
            <a:chOff x="6134344" y="89225"/>
            <a:chExt cx="488901" cy="488068"/>
          </a:xfrm>
          <a:solidFill>
            <a:schemeClr val="tx1"/>
          </a:solidFill>
        </p:grpSpPr>
        <p:sp>
          <p:nvSpPr>
            <p:cNvPr id="36" name="AutoShape 84"/>
            <p:cNvSpPr>
              <a:spLocks/>
            </p:cNvSpPr>
            <p:nvPr/>
          </p:nvSpPr>
          <p:spPr bwMode="auto">
            <a:xfrm>
              <a:off x="6134344" y="89225"/>
              <a:ext cx="488901" cy="48806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8900"/>
                  </a:moveTo>
                  <a:cubicBezTo>
                    <a:pt x="20249" y="19643"/>
                    <a:pt x="19644" y="20249"/>
                    <a:pt x="18899" y="20249"/>
                  </a:cubicBezTo>
                  <a:lnTo>
                    <a:pt x="2699" y="20249"/>
                  </a:lnTo>
                  <a:cubicBezTo>
                    <a:pt x="1955" y="20249"/>
                    <a:pt x="1349" y="19643"/>
                    <a:pt x="1349" y="18900"/>
                  </a:cubicBezTo>
                  <a:lnTo>
                    <a:pt x="1349" y="5400"/>
                  </a:lnTo>
                  <a:cubicBezTo>
                    <a:pt x="1349" y="5027"/>
                    <a:pt x="1652" y="4725"/>
                    <a:pt x="2024" y="4725"/>
                  </a:cubicBezTo>
                  <a:lnTo>
                    <a:pt x="2699" y="4725"/>
                  </a:lnTo>
                  <a:lnTo>
                    <a:pt x="2699" y="18225"/>
                  </a:lnTo>
                  <a:cubicBezTo>
                    <a:pt x="2699" y="18598"/>
                    <a:pt x="3001" y="18900"/>
                    <a:pt x="3374" y="18900"/>
                  </a:cubicBezTo>
                  <a:cubicBezTo>
                    <a:pt x="3748" y="18900"/>
                    <a:pt x="4049" y="18598"/>
                    <a:pt x="4049" y="18225"/>
                  </a:cubicBezTo>
                  <a:lnTo>
                    <a:pt x="4049" y="2025"/>
                  </a:lnTo>
                  <a:cubicBezTo>
                    <a:pt x="4049" y="1652"/>
                    <a:pt x="4352" y="1350"/>
                    <a:pt x="4724" y="1350"/>
                  </a:cubicBezTo>
                  <a:lnTo>
                    <a:pt x="19575" y="1350"/>
                  </a:lnTo>
                  <a:cubicBezTo>
                    <a:pt x="19947" y="1350"/>
                    <a:pt x="20249" y="1652"/>
                    <a:pt x="20249" y="2025"/>
                  </a:cubicBezTo>
                  <a:cubicBezTo>
                    <a:pt x="20249" y="2025"/>
                    <a:pt x="20249" y="18900"/>
                    <a:pt x="20249" y="18900"/>
                  </a:cubicBezTo>
                  <a:close/>
                  <a:moveTo>
                    <a:pt x="19575" y="0"/>
                  </a:moveTo>
                  <a:lnTo>
                    <a:pt x="4724" y="0"/>
                  </a:lnTo>
                  <a:cubicBezTo>
                    <a:pt x="3606" y="0"/>
                    <a:pt x="2699" y="905"/>
                    <a:pt x="2699" y="2025"/>
                  </a:cubicBezTo>
                  <a:lnTo>
                    <a:pt x="2699" y="3375"/>
                  </a:lnTo>
                  <a:lnTo>
                    <a:pt x="2024" y="3375"/>
                  </a:lnTo>
                  <a:cubicBezTo>
                    <a:pt x="906" y="3375"/>
                    <a:pt x="0" y="4280"/>
                    <a:pt x="0" y="5400"/>
                  </a:cubicBezTo>
                  <a:lnTo>
                    <a:pt x="0" y="18900"/>
                  </a:lnTo>
                  <a:cubicBezTo>
                    <a:pt x="0" y="20391"/>
                    <a:pt x="1208" y="21599"/>
                    <a:pt x="2699" y="21599"/>
                  </a:cubicBezTo>
                  <a:lnTo>
                    <a:pt x="18899" y="21599"/>
                  </a:lnTo>
                  <a:cubicBezTo>
                    <a:pt x="20391" y="21599"/>
                    <a:pt x="21600" y="20391"/>
                    <a:pt x="21600" y="18900"/>
                  </a:cubicBezTo>
                  <a:lnTo>
                    <a:pt x="21600" y="2025"/>
                  </a:lnTo>
                  <a:cubicBezTo>
                    <a:pt x="21600" y="905"/>
                    <a:pt x="20693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dirty="0"/>
            </a:p>
          </p:txBody>
        </p:sp>
        <p:sp>
          <p:nvSpPr>
            <p:cNvPr id="37" name="AutoShape 85"/>
            <p:cNvSpPr>
              <a:spLocks/>
            </p:cNvSpPr>
            <p:nvPr/>
          </p:nvSpPr>
          <p:spPr bwMode="auto">
            <a:xfrm>
              <a:off x="6424684" y="271937"/>
              <a:ext cx="136825" cy="1585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dirty="0"/>
            </a:p>
          </p:txBody>
        </p:sp>
        <p:sp>
          <p:nvSpPr>
            <p:cNvPr id="38" name="AutoShape 86"/>
            <p:cNvSpPr>
              <a:spLocks/>
            </p:cNvSpPr>
            <p:nvPr/>
          </p:nvSpPr>
          <p:spPr bwMode="auto">
            <a:xfrm>
              <a:off x="6424684" y="226050"/>
              <a:ext cx="136825" cy="1585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dirty="0"/>
            </a:p>
          </p:txBody>
        </p:sp>
        <p:sp>
          <p:nvSpPr>
            <p:cNvPr id="39" name="AutoShape 87"/>
            <p:cNvSpPr>
              <a:spLocks/>
            </p:cNvSpPr>
            <p:nvPr/>
          </p:nvSpPr>
          <p:spPr bwMode="auto">
            <a:xfrm>
              <a:off x="6424684" y="180164"/>
              <a:ext cx="136825" cy="1585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dirty="0"/>
            </a:p>
          </p:txBody>
        </p:sp>
        <p:sp>
          <p:nvSpPr>
            <p:cNvPr id="40" name="AutoShape 88"/>
            <p:cNvSpPr>
              <a:spLocks/>
            </p:cNvSpPr>
            <p:nvPr/>
          </p:nvSpPr>
          <p:spPr bwMode="auto">
            <a:xfrm>
              <a:off x="6256990" y="501371"/>
              <a:ext cx="136825" cy="1501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dirty="0"/>
            </a:p>
          </p:txBody>
        </p:sp>
        <p:sp>
          <p:nvSpPr>
            <p:cNvPr id="41" name="AutoShape 89"/>
            <p:cNvSpPr>
              <a:spLocks/>
            </p:cNvSpPr>
            <p:nvPr/>
          </p:nvSpPr>
          <p:spPr bwMode="auto">
            <a:xfrm>
              <a:off x="6256990" y="455485"/>
              <a:ext cx="136825" cy="1501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dirty="0"/>
            </a:p>
          </p:txBody>
        </p:sp>
        <p:sp>
          <p:nvSpPr>
            <p:cNvPr id="42" name="AutoShape 90"/>
            <p:cNvSpPr>
              <a:spLocks/>
            </p:cNvSpPr>
            <p:nvPr/>
          </p:nvSpPr>
          <p:spPr bwMode="auto">
            <a:xfrm>
              <a:off x="6256990" y="409597"/>
              <a:ext cx="136825" cy="1501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dirty="0"/>
            </a:p>
          </p:txBody>
        </p:sp>
        <p:sp>
          <p:nvSpPr>
            <p:cNvPr id="43" name="AutoShape 91"/>
            <p:cNvSpPr>
              <a:spLocks/>
            </p:cNvSpPr>
            <p:nvPr/>
          </p:nvSpPr>
          <p:spPr bwMode="auto">
            <a:xfrm>
              <a:off x="6424684" y="501371"/>
              <a:ext cx="136825" cy="1501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dirty="0"/>
            </a:p>
          </p:txBody>
        </p:sp>
        <p:sp>
          <p:nvSpPr>
            <p:cNvPr id="44" name="AutoShape 92"/>
            <p:cNvSpPr>
              <a:spLocks/>
            </p:cNvSpPr>
            <p:nvPr/>
          </p:nvSpPr>
          <p:spPr bwMode="auto">
            <a:xfrm>
              <a:off x="6424684" y="455485"/>
              <a:ext cx="136825" cy="1501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dirty="0"/>
            </a:p>
          </p:txBody>
        </p:sp>
        <p:sp>
          <p:nvSpPr>
            <p:cNvPr id="45" name="AutoShape 93"/>
            <p:cNvSpPr>
              <a:spLocks/>
            </p:cNvSpPr>
            <p:nvPr/>
          </p:nvSpPr>
          <p:spPr bwMode="auto">
            <a:xfrm>
              <a:off x="6424684" y="409597"/>
              <a:ext cx="136825" cy="1501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dirty="0"/>
            </a:p>
          </p:txBody>
        </p:sp>
        <p:sp>
          <p:nvSpPr>
            <p:cNvPr id="46" name="AutoShape 94"/>
            <p:cNvSpPr>
              <a:spLocks/>
            </p:cNvSpPr>
            <p:nvPr/>
          </p:nvSpPr>
          <p:spPr bwMode="auto">
            <a:xfrm>
              <a:off x="6256986" y="317823"/>
              <a:ext cx="304520" cy="1501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60" y="0"/>
                  </a:moveTo>
                  <a:lnTo>
                    <a:pt x="540" y="0"/>
                  </a:lnTo>
                  <a:cubicBezTo>
                    <a:pt x="242" y="0"/>
                    <a:pt x="0" y="4851"/>
                    <a:pt x="0" y="10800"/>
                  </a:cubicBezTo>
                  <a:cubicBezTo>
                    <a:pt x="0" y="16769"/>
                    <a:pt x="242" y="21599"/>
                    <a:pt x="540" y="21599"/>
                  </a:cubicBezTo>
                  <a:lnTo>
                    <a:pt x="21060" y="21599"/>
                  </a:lnTo>
                  <a:cubicBezTo>
                    <a:pt x="21357" y="21599"/>
                    <a:pt x="21600" y="16769"/>
                    <a:pt x="21600" y="10800"/>
                  </a:cubicBezTo>
                  <a:cubicBezTo>
                    <a:pt x="21600" y="4851"/>
                    <a:pt x="21357" y="0"/>
                    <a:pt x="210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dirty="0"/>
            </a:p>
          </p:txBody>
        </p:sp>
        <p:sp>
          <p:nvSpPr>
            <p:cNvPr id="47" name="AutoShape 95"/>
            <p:cNvSpPr>
              <a:spLocks/>
            </p:cNvSpPr>
            <p:nvPr/>
          </p:nvSpPr>
          <p:spPr bwMode="auto">
            <a:xfrm>
              <a:off x="6256986" y="363712"/>
              <a:ext cx="304520" cy="1501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60" y="0"/>
                  </a:moveTo>
                  <a:lnTo>
                    <a:pt x="540" y="0"/>
                  </a:lnTo>
                  <a:cubicBezTo>
                    <a:pt x="242" y="0"/>
                    <a:pt x="0" y="4851"/>
                    <a:pt x="0" y="10800"/>
                  </a:cubicBezTo>
                  <a:cubicBezTo>
                    <a:pt x="0" y="16790"/>
                    <a:pt x="242" y="21599"/>
                    <a:pt x="540" y="21599"/>
                  </a:cubicBezTo>
                  <a:lnTo>
                    <a:pt x="21060" y="21599"/>
                  </a:lnTo>
                  <a:cubicBezTo>
                    <a:pt x="21357" y="21599"/>
                    <a:pt x="21600" y="16790"/>
                    <a:pt x="21600" y="10800"/>
                  </a:cubicBezTo>
                  <a:cubicBezTo>
                    <a:pt x="21600" y="4851"/>
                    <a:pt x="21357" y="0"/>
                    <a:pt x="210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dirty="0"/>
            </a:p>
          </p:txBody>
        </p:sp>
        <p:sp>
          <p:nvSpPr>
            <p:cNvPr id="48" name="AutoShape 96"/>
            <p:cNvSpPr>
              <a:spLocks/>
            </p:cNvSpPr>
            <p:nvPr/>
          </p:nvSpPr>
          <p:spPr bwMode="auto">
            <a:xfrm>
              <a:off x="6256990" y="150129"/>
              <a:ext cx="136825" cy="1368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4799" y="4792"/>
                  </a:moveTo>
                  <a:lnTo>
                    <a:pt x="16800" y="4792"/>
                  </a:lnTo>
                  <a:lnTo>
                    <a:pt x="16800" y="16797"/>
                  </a:lnTo>
                  <a:lnTo>
                    <a:pt x="4799" y="16797"/>
                  </a:lnTo>
                  <a:cubicBezTo>
                    <a:pt x="4799" y="16797"/>
                    <a:pt x="4799" y="4792"/>
                    <a:pt x="4799" y="4792"/>
                  </a:cubicBezTo>
                  <a:close/>
                  <a:moveTo>
                    <a:pt x="2399" y="21600"/>
                  </a:moveTo>
                  <a:lnTo>
                    <a:pt x="19199" y="21600"/>
                  </a:lnTo>
                  <a:cubicBezTo>
                    <a:pt x="20527" y="21600"/>
                    <a:pt x="21600" y="20523"/>
                    <a:pt x="21600" y="19198"/>
                  </a:cubicBezTo>
                  <a:lnTo>
                    <a:pt x="21600" y="2401"/>
                  </a:lnTo>
                  <a:cubicBezTo>
                    <a:pt x="21600" y="1076"/>
                    <a:pt x="20527" y="0"/>
                    <a:pt x="19199" y="0"/>
                  </a:cubicBezTo>
                  <a:lnTo>
                    <a:pt x="2399" y="0"/>
                  </a:lnTo>
                  <a:cubicBezTo>
                    <a:pt x="1072" y="0"/>
                    <a:pt x="0" y="1076"/>
                    <a:pt x="0" y="2401"/>
                  </a:cubicBezTo>
                  <a:lnTo>
                    <a:pt x="0" y="19198"/>
                  </a:lnTo>
                  <a:cubicBezTo>
                    <a:pt x="0" y="20523"/>
                    <a:pt x="1072" y="21600"/>
                    <a:pt x="2399" y="216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dirty="0"/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396" y="6388909"/>
            <a:ext cx="6279132" cy="420660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32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431999" y="718956"/>
            <a:ext cx="4416225" cy="5360382"/>
          </a:xfrm>
        </p:spPr>
        <p:txBody>
          <a:bodyPr anchor="ctr"/>
          <a:lstStyle/>
          <a:p>
            <a:r>
              <a:rPr lang="en-US" dirty="0" smtClean="0"/>
              <a:t>Is my writing (essay/paragraph) unified?</a:t>
            </a:r>
          </a:p>
          <a:p>
            <a:pPr lvl="1"/>
            <a:r>
              <a:rPr lang="en-US" dirty="0" smtClean="0"/>
              <a:t>Do I have one opinion/argument?</a:t>
            </a:r>
          </a:p>
          <a:p>
            <a:pPr lvl="1"/>
            <a:r>
              <a:rPr lang="en-US" dirty="0" smtClean="0"/>
              <a:t>Do the supporting details, support the main argument provided?</a:t>
            </a:r>
          </a:p>
          <a:p>
            <a:r>
              <a:rPr lang="en-US" dirty="0" smtClean="0"/>
              <a:t>In my writing supported?</a:t>
            </a:r>
          </a:p>
          <a:p>
            <a:pPr lvl="1"/>
            <a:r>
              <a:rPr lang="en-US" dirty="0" smtClean="0"/>
              <a:t>Do I have specific evidence for the supporting ideas?</a:t>
            </a:r>
          </a:p>
          <a:p>
            <a:r>
              <a:rPr lang="en-US" dirty="0" smtClean="0"/>
              <a:t>Is my writing organized</a:t>
            </a:r>
          </a:p>
          <a:p>
            <a:pPr lvl="1"/>
            <a:r>
              <a:rPr lang="en-US" dirty="0" smtClean="0"/>
              <a:t>Is the introduction interesting?</a:t>
            </a:r>
          </a:p>
          <a:p>
            <a:pPr lvl="1"/>
            <a:r>
              <a:rPr lang="en-US" dirty="0" smtClean="0"/>
              <a:t>Have a provided a well written conclusion?</a:t>
            </a:r>
          </a:p>
          <a:p>
            <a:pPr lvl="1"/>
            <a:r>
              <a:rPr lang="en-US" dirty="0" smtClean="0"/>
              <a:t>Is the title appropriate?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5783746" y="5563181"/>
            <a:ext cx="5749483" cy="1012781"/>
          </a:xfrm>
        </p:spPr>
        <p:txBody>
          <a:bodyPr anchor="ctr"/>
          <a:lstStyle/>
          <a:p>
            <a:pPr algn="ctr"/>
            <a:r>
              <a:rPr lang="en-US" dirty="0" smtClean="0"/>
              <a:t>Revising Content </a:t>
            </a:r>
            <a:endParaRPr lang="en-US" dirty="0"/>
          </a:p>
        </p:txBody>
      </p:sp>
      <p:pic>
        <p:nvPicPr>
          <p:cNvPr id="18" name="Picture Placeholder 17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0" b="14310"/>
          <a:stretch>
            <a:fillRect/>
          </a:stretch>
        </p:blipFill>
        <p:spPr>
          <a:xfrm>
            <a:off x="5353050" y="0"/>
            <a:ext cx="6407150" cy="5410200"/>
          </a:xfrm>
        </p:spPr>
      </p:pic>
    </p:spTree>
    <p:extLst>
      <p:ext uri="{BB962C8B-B14F-4D97-AF65-F5344CB8AC3E}">
        <p14:creationId xmlns:p14="http://schemas.microsoft.com/office/powerpoint/2010/main" val="418336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31999" y="879500"/>
            <a:ext cx="4416225" cy="5199838"/>
          </a:xfrm>
        </p:spPr>
        <p:txBody>
          <a:bodyPr anchor="ctr"/>
          <a:lstStyle/>
          <a:p>
            <a:r>
              <a:rPr lang="en-US" dirty="0"/>
              <a:t>Do I have a consistent point of view?</a:t>
            </a:r>
          </a:p>
          <a:p>
            <a:r>
              <a:rPr lang="en-US" dirty="0"/>
              <a:t>Do I use specific words?</a:t>
            </a:r>
          </a:p>
          <a:p>
            <a:r>
              <a:rPr lang="en-US" dirty="0"/>
              <a:t>Do I use active verbs?</a:t>
            </a:r>
          </a:p>
          <a:p>
            <a:r>
              <a:rPr lang="en-US" dirty="0"/>
              <a:t>Do I use words effectively by avoiding slang, clichés, pretentious language, and wordiness?</a:t>
            </a:r>
          </a:p>
          <a:p>
            <a:r>
              <a:rPr lang="en-US" dirty="0"/>
              <a:t>Do I vary my sentences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81468" y="5800506"/>
            <a:ext cx="5749483" cy="864159"/>
          </a:xfrm>
        </p:spPr>
        <p:txBody>
          <a:bodyPr/>
          <a:lstStyle/>
          <a:p>
            <a:pPr algn="ctr"/>
            <a:r>
              <a:rPr lang="en-US" dirty="0" smtClean="0"/>
              <a:t>Revising Sentences 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0" b="5550"/>
          <a:stretch>
            <a:fillRect/>
          </a:stretch>
        </p:blipFill>
        <p:spPr>
          <a:xfrm>
            <a:off x="5353050" y="0"/>
            <a:ext cx="6407150" cy="5695950"/>
          </a:xfrm>
        </p:spPr>
      </p:pic>
    </p:spTree>
    <p:extLst>
      <p:ext uri="{BB962C8B-B14F-4D97-AF65-F5344CB8AC3E}">
        <p14:creationId xmlns:p14="http://schemas.microsoft.com/office/powerpoint/2010/main" val="184987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8656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702" y="801947"/>
            <a:ext cx="3595548" cy="1508484"/>
          </a:xfrm>
          <a:solidFill>
            <a:schemeClr val="tx1"/>
          </a:solidFill>
        </p:spPr>
        <p:txBody>
          <a:bodyPr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Editing &amp; Proofreading 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173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7865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1529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865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3681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442" y="92906"/>
            <a:ext cx="7398961" cy="6265788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57" y="6358694"/>
            <a:ext cx="12193057" cy="42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79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7">
            <a:extLst>
              <a:ext uri="{FF2B5EF4-FFF2-40B4-BE49-F238E27FC236}">
                <a16:creationId xmlns:a16="http://schemas.microsoft.com/office/drawing/2014/main" id="{7FB89A62-CAB5-4BD1-B89F-0A0F3809B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0" y="64624"/>
            <a:ext cx="6406950" cy="4271300"/>
          </a:xfrm>
          <a:prstGeom prst="rect">
            <a:avLst/>
          </a:prstGeom>
          <a:solidFill>
            <a:schemeClr val="tx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03D6D45-09FB-4A71-8BA9-C71413D258DB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5658103" y="4685511"/>
            <a:ext cx="5749483" cy="1135936"/>
          </a:xfrm>
        </p:spPr>
        <p:txBody>
          <a:bodyPr/>
          <a:lstStyle/>
          <a:p>
            <a:r>
              <a:rPr lang="en-US" dirty="0" smtClean="0"/>
              <a:t>Steps of the Writing Process </a:t>
            </a:r>
            <a:endParaRPr lang="en-US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8893E2F-227D-4472-B59F-3DEBF46C0ED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ltGray">
          <a:xfrm>
            <a:off x="5657165" y="6008272"/>
            <a:ext cx="575042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AA3871B-5A80-4D63-B9BD-FFAB1FF706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658442" y="6142246"/>
            <a:ext cx="4692058" cy="635547"/>
          </a:xfrm>
        </p:spPr>
        <p:txBody>
          <a:bodyPr/>
          <a:lstStyle/>
          <a:p>
            <a:r>
              <a:rPr lang="en-US" dirty="0" smtClean="0"/>
              <a:t>Writing is a developmental process.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EF3E39-2332-4C12-9142-1DB674D9F8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505192" y="593312"/>
            <a:ext cx="4422796" cy="55489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solidFill>
                  <a:srgbClr val="00B0F0"/>
                </a:solidFill>
              </a:rPr>
              <a:t>Prewriting</a:t>
            </a:r>
          </a:p>
          <a:p>
            <a:pPr lvl="1"/>
            <a:r>
              <a:rPr lang="en-US" sz="1800" dirty="0" smtClean="0"/>
              <a:t>What to write about?</a:t>
            </a:r>
          </a:p>
          <a:p>
            <a:pPr lvl="1"/>
            <a:r>
              <a:rPr lang="en-US" sz="1800" dirty="0" smtClean="0"/>
              <a:t>Collecting ideas </a:t>
            </a:r>
          </a:p>
          <a:p>
            <a:pPr lvl="1"/>
            <a:r>
              <a:rPr lang="en-US" sz="1800" dirty="0" smtClean="0"/>
              <a:t>Research</a:t>
            </a:r>
          </a:p>
          <a:p>
            <a:r>
              <a:rPr lang="en-US" sz="2000" b="1" dirty="0" smtClean="0">
                <a:solidFill>
                  <a:srgbClr val="00B0F0"/>
                </a:solidFill>
              </a:rPr>
              <a:t>Draft</a:t>
            </a:r>
          </a:p>
          <a:p>
            <a:pPr lvl="1"/>
            <a:r>
              <a:rPr lang="en-US" sz="1800" dirty="0" smtClean="0">
                <a:solidFill>
                  <a:schemeClr val="tx1"/>
                </a:solidFill>
              </a:rPr>
              <a:t>1</a:t>
            </a:r>
            <a:r>
              <a:rPr lang="en-US" sz="1800" baseline="30000" dirty="0" smtClean="0">
                <a:solidFill>
                  <a:schemeClr val="tx1"/>
                </a:solidFill>
              </a:rPr>
              <a:t>st</a:t>
            </a:r>
            <a:r>
              <a:rPr lang="en-US" sz="1800" dirty="0" smtClean="0">
                <a:solidFill>
                  <a:schemeClr val="tx1"/>
                </a:solidFill>
              </a:rPr>
              <a:t> document </a:t>
            </a:r>
          </a:p>
          <a:p>
            <a:r>
              <a:rPr lang="en-US" sz="2000" b="1" dirty="0" smtClean="0">
                <a:solidFill>
                  <a:srgbClr val="00B0F0"/>
                </a:solidFill>
              </a:rPr>
              <a:t>Revising</a:t>
            </a:r>
          </a:p>
          <a:p>
            <a:pPr lvl="1"/>
            <a:r>
              <a:rPr lang="en-US" sz="1800" dirty="0" smtClean="0">
                <a:solidFill>
                  <a:schemeClr val="tx1"/>
                </a:solidFill>
              </a:rPr>
              <a:t>Review and assess</a:t>
            </a:r>
          </a:p>
          <a:p>
            <a:r>
              <a:rPr lang="en-US" sz="2000" b="1" dirty="0" smtClean="0">
                <a:solidFill>
                  <a:srgbClr val="00B0F0"/>
                </a:solidFill>
              </a:rPr>
              <a:t>Editing</a:t>
            </a:r>
            <a:endParaRPr lang="en-US" dirty="0"/>
          </a:p>
          <a:p>
            <a:r>
              <a:rPr lang="en-US" sz="2000" b="1" dirty="0" smtClean="0">
                <a:solidFill>
                  <a:srgbClr val="00B0F0"/>
                </a:solidFill>
              </a:rPr>
              <a:t>Proofreading</a:t>
            </a:r>
          </a:p>
        </p:txBody>
      </p:sp>
    </p:spTree>
    <p:extLst>
      <p:ext uri="{BB962C8B-B14F-4D97-AF65-F5344CB8AC3E}">
        <p14:creationId xmlns:p14="http://schemas.microsoft.com/office/powerpoint/2010/main" val="235586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0727" y="5674865"/>
            <a:ext cx="4974545" cy="1003760"/>
          </a:xfrm>
        </p:spPr>
        <p:txBody>
          <a:bodyPr anchor="ctr"/>
          <a:lstStyle/>
          <a:p>
            <a:pPr algn="ctr"/>
            <a:r>
              <a:rPr lang="en-US" dirty="0" smtClean="0"/>
              <a:t>Prewriting </a:t>
            </a:r>
            <a:endParaRPr lang="en-US" dirty="0"/>
          </a:p>
        </p:txBody>
      </p:sp>
      <p:sp>
        <p:nvSpPr>
          <p:cNvPr id="14" name="Content Placeholder 1"/>
          <p:cNvSpPr txBox="1">
            <a:spLocks/>
          </p:cNvSpPr>
          <p:nvPr/>
        </p:nvSpPr>
        <p:spPr>
          <a:xfrm>
            <a:off x="6686986" y="893460"/>
            <a:ext cx="5085014" cy="49977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solidFill>
                  <a:srgbClr val="00B0F0"/>
                </a:solidFill>
              </a:rPr>
              <a:t>Writing is not easy</a:t>
            </a:r>
          </a:p>
          <a:p>
            <a:pPr lvl="1"/>
            <a:r>
              <a:rPr lang="en-US" sz="1800" dirty="0" smtClean="0"/>
              <a:t>Mental blocks may occur</a:t>
            </a:r>
          </a:p>
          <a:p>
            <a:pPr lvl="1"/>
            <a:r>
              <a:rPr lang="en-US" sz="1800" dirty="0" smtClean="0"/>
              <a:t>Time management issue  </a:t>
            </a:r>
          </a:p>
          <a:p>
            <a:pPr lvl="1"/>
            <a:r>
              <a:rPr lang="en-US" sz="1800" dirty="0" smtClean="0"/>
              <a:t>Unable to come up with a topic</a:t>
            </a:r>
          </a:p>
          <a:p>
            <a:r>
              <a:rPr lang="en-US" sz="2000" b="1" dirty="0" smtClean="0">
                <a:solidFill>
                  <a:srgbClr val="00B0F0"/>
                </a:solidFill>
              </a:rPr>
              <a:t>Allows writers to discover </a:t>
            </a:r>
          </a:p>
          <a:p>
            <a:pPr lvl="1"/>
            <a:r>
              <a:rPr lang="en-US" sz="1800" dirty="0"/>
              <a:t>What do I know about?</a:t>
            </a:r>
          </a:p>
          <a:p>
            <a:pPr lvl="1"/>
            <a:r>
              <a:rPr lang="en-US" sz="1800" dirty="0"/>
              <a:t>Which ideas should be included?</a:t>
            </a:r>
          </a:p>
          <a:p>
            <a:r>
              <a:rPr lang="en-US" sz="2000" b="1" dirty="0" smtClean="0">
                <a:solidFill>
                  <a:srgbClr val="00B0F0"/>
                </a:solidFill>
              </a:rPr>
              <a:t>Make decisions </a:t>
            </a:r>
            <a:endParaRPr lang="en-US" b="1" dirty="0" smtClean="0">
              <a:solidFill>
                <a:srgbClr val="00B0F0"/>
              </a:solidFill>
            </a:endParaRPr>
          </a:p>
          <a:p>
            <a:pPr lvl="1"/>
            <a:r>
              <a:rPr lang="en-US" sz="1800" dirty="0" smtClean="0"/>
              <a:t>Different aspects of writing</a:t>
            </a:r>
          </a:p>
        </p:txBody>
      </p:sp>
      <p:pic>
        <p:nvPicPr>
          <p:cNvPr id="21" name="Picture Placeholder 20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3" b="4743"/>
          <a:stretch>
            <a:fillRect/>
          </a:stretch>
        </p:blipFill>
        <p:spPr>
          <a:xfrm>
            <a:off x="432000" y="0"/>
            <a:ext cx="5472000" cy="5451499"/>
          </a:xfrm>
        </p:spPr>
      </p:pic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5904000" y="6365363"/>
            <a:ext cx="6288000" cy="4212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62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28ED-E8E6-4EBE-8C7C-8E6E2E501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86187"/>
            <a:ext cx="11340000" cy="1033062"/>
          </a:xfrm>
          <a:solidFill>
            <a:schemeClr val="tx1"/>
          </a:solidFill>
        </p:spPr>
        <p:txBody>
          <a:bodyPr anchor="ctr"/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5 Prewriting Techniques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AA788-5F14-43DB-B035-1BC6DA1509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Freewriting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674B9A6-D55C-478C-8D92-D0BFBCD7B5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11413" y="4484234"/>
            <a:ext cx="180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675343-79F8-46AA-B56E-932984AB75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Thinking on paper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06F98B-6BF9-4D0F-B7E7-561F064602F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smtClean="0"/>
              <a:t>Questioning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A0322F4-E79A-4E4D-98CA-2DC1692F90C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861850" y="4484234"/>
            <a:ext cx="180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3694D25-DE51-4F33-9ED7-7D9F4891DD9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771850" y="4605832"/>
            <a:ext cx="1980000" cy="720000"/>
          </a:xfrm>
        </p:spPr>
        <p:txBody>
          <a:bodyPr/>
          <a:lstStyle/>
          <a:p>
            <a:r>
              <a:rPr lang="en-US" dirty="0" smtClean="0"/>
              <a:t>What to write about?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0A8A16-8E92-40C1-913D-8CB3B9C1DDA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smtClean="0"/>
              <a:t>Making Lists 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DC27E82-D5C7-4AE4-BAF3-5DBB12CA08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201900" y="4484234"/>
            <a:ext cx="1800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C804944-6423-4C0F-ABB0-9CF01A05FD9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11900" y="4605832"/>
            <a:ext cx="1980000" cy="720000"/>
          </a:xfrm>
        </p:spPr>
        <p:txBody>
          <a:bodyPr/>
          <a:lstStyle/>
          <a:p>
            <a:r>
              <a:rPr lang="en-US" dirty="0" smtClean="0"/>
              <a:t>Listing ideas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BF93F76-B979-4659-9F60-ADD378371A4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3BE7D2-4C35-4BA9-9A98-1A6E17A84A7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541950" y="4484234"/>
            <a:ext cx="1800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79E7FC2-4098-49F6-8F55-7D42A85A40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451950" y="4605832"/>
            <a:ext cx="1980000" cy="720000"/>
          </a:xfrm>
        </p:spPr>
        <p:txBody>
          <a:bodyPr/>
          <a:lstStyle/>
          <a:p>
            <a:r>
              <a:rPr lang="en-US" dirty="0" smtClean="0"/>
              <a:t>Connecting related ideas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2EB40D-8479-42AF-A4AE-92D6BE6908B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smtClean="0"/>
              <a:t>Scratch Outline</a:t>
            </a:r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5979D46-D664-4267-B673-E6B048C084A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882000" y="4484234"/>
            <a:ext cx="1800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11578AB-8F47-4648-B827-D4367249BDB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792000" y="4605832"/>
            <a:ext cx="1980000" cy="720000"/>
          </a:xfrm>
        </p:spPr>
        <p:txBody>
          <a:bodyPr/>
          <a:lstStyle/>
          <a:p>
            <a:r>
              <a:rPr lang="en-US" dirty="0" smtClean="0"/>
              <a:t>Organizing ideas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9F4F6B-299B-431B-AD93-01AF893D8C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4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3" r="16693"/>
          <a:stretch>
            <a:fillRect/>
          </a:stretch>
        </p:blipFill>
        <p:spPr/>
      </p:pic>
      <p:pic>
        <p:nvPicPr>
          <p:cNvPr id="25" name="Picture Placeholder 24"/>
          <p:cNvPicPr>
            <a:picLocks noGrp="1" noChangeAspect="1"/>
          </p:cNvPicPr>
          <p:nvPr>
            <p:ph type="pic" sz="quarter" idx="4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" r="1803"/>
          <a:stretch>
            <a:fillRect/>
          </a:stretch>
        </p:blipFill>
        <p:spPr/>
      </p:pic>
      <p:pic>
        <p:nvPicPr>
          <p:cNvPr id="27" name="Picture Placeholder 26"/>
          <p:cNvPicPr>
            <a:picLocks noGrp="1" noChangeAspect="1"/>
          </p:cNvPicPr>
          <p:nvPr>
            <p:ph type="pic" sz="quarter" idx="4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8" r="21898"/>
          <a:stretch>
            <a:fillRect/>
          </a:stretch>
        </p:blipFill>
        <p:spPr/>
      </p:pic>
      <p:pic>
        <p:nvPicPr>
          <p:cNvPr id="29" name="Picture Placeholder 28"/>
          <p:cNvPicPr>
            <a:picLocks noGrp="1" noChangeAspect="1"/>
          </p:cNvPicPr>
          <p:nvPr>
            <p:ph type="pic" sz="quarter" idx="4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8" r="15398"/>
          <a:stretch>
            <a:fillRect/>
          </a:stretch>
        </p:blipFill>
        <p:spPr/>
      </p:pic>
      <p:pic>
        <p:nvPicPr>
          <p:cNvPr id="31" name="Picture Placeholder 30"/>
          <p:cNvPicPr>
            <a:picLocks noGrp="1" noChangeAspect="1"/>
          </p:cNvPicPr>
          <p:nvPr>
            <p:ph type="pic" sz="quarter" idx="45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8" r="14428"/>
          <a:stretch>
            <a:fillRect/>
          </a:stretch>
        </p:blipFill>
        <p:spPr/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" y="6365903"/>
            <a:ext cx="12192000" cy="42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7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A03D6D45-09FB-4A71-8BA9-C71413D258DB}"/>
              </a:ext>
            </a:extLst>
          </p:cNvPr>
          <p:cNvSpPr txBox="1">
            <a:spLocks/>
          </p:cNvSpPr>
          <p:nvPr/>
        </p:nvSpPr>
        <p:spPr bwMode="ltGray">
          <a:xfrm>
            <a:off x="7357080" y="2318480"/>
            <a:ext cx="4348635" cy="1743969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 smtClean="0"/>
              <a:t>Freewriting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0766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31999" y="569843"/>
            <a:ext cx="4416225" cy="5406888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Jotting down all the ideas</a:t>
            </a:r>
          </a:p>
          <a:p>
            <a:pPr lvl="1"/>
            <a:r>
              <a:rPr lang="en-US" dirty="0" smtClean="0"/>
              <a:t>Sentences or phrases</a:t>
            </a:r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Write non-stop for 5-10 minutes</a:t>
            </a:r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Mistakes do not matter </a:t>
            </a:r>
          </a:p>
          <a:p>
            <a:pPr lvl="1"/>
            <a:r>
              <a:rPr lang="en-US" dirty="0" smtClean="0"/>
              <a:t>Spelling </a:t>
            </a:r>
          </a:p>
          <a:p>
            <a:pPr lvl="1"/>
            <a:r>
              <a:rPr lang="en-US" dirty="0" smtClean="0"/>
              <a:t>Grammar </a:t>
            </a:r>
          </a:p>
          <a:p>
            <a:pPr lvl="1"/>
            <a:r>
              <a:rPr lang="en-US" dirty="0" smtClean="0"/>
              <a:t>Punctuations</a:t>
            </a:r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Explore ideas </a:t>
            </a:r>
          </a:p>
          <a:p>
            <a:pPr lvl="1"/>
            <a:r>
              <a:rPr lang="en-US" dirty="0" smtClean="0"/>
              <a:t>Even if they are not connected </a:t>
            </a:r>
          </a:p>
          <a:p>
            <a:pPr lvl="1"/>
            <a:r>
              <a:rPr lang="en-US" dirty="0" smtClean="0"/>
              <a:t>Write all the ideas </a:t>
            </a:r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Advantages of freewriting</a:t>
            </a:r>
          </a:p>
          <a:p>
            <a:pPr lvl="1"/>
            <a:r>
              <a:rPr lang="en-US" dirty="0" smtClean="0"/>
              <a:t>Getting over mental block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Focus on the subject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58103" y="4644887"/>
            <a:ext cx="5749483" cy="67959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658442" y="6149009"/>
            <a:ext cx="5749334" cy="628784"/>
          </a:xfrm>
        </p:spPr>
        <p:txBody>
          <a:bodyPr/>
          <a:lstStyle/>
          <a:p>
            <a:pPr algn="ctr"/>
            <a:r>
              <a:rPr lang="en-US" sz="2400" dirty="0" smtClean="0"/>
              <a:t>Thinking on paper </a:t>
            </a:r>
            <a:endParaRPr lang="en-US" sz="2400" dirty="0"/>
          </a:p>
        </p:txBody>
      </p:sp>
      <p:pic>
        <p:nvPicPr>
          <p:cNvPr id="16" name="Picture Placeholder 15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5" r="6155"/>
          <a:stretch>
            <a:fillRect/>
          </a:stretch>
        </p:blipFill>
        <p:spPr>
          <a:xfrm>
            <a:off x="5353050" y="-1"/>
            <a:ext cx="6407150" cy="5976731"/>
          </a:xfrm>
        </p:spPr>
      </p:pic>
    </p:spTree>
    <p:extLst>
      <p:ext uri="{BB962C8B-B14F-4D97-AF65-F5344CB8AC3E}">
        <p14:creationId xmlns:p14="http://schemas.microsoft.com/office/powerpoint/2010/main" val="323320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8656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852" y="1942747"/>
            <a:ext cx="3179218" cy="906471"/>
          </a:xfrm>
          <a:solidFill>
            <a:schemeClr val="bg1"/>
          </a:solidFill>
        </p:spPr>
        <p:txBody>
          <a:bodyPr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Questioning 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62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Great Pitch Decks - Technology">
      <a:dk1>
        <a:sysClr val="windowText" lastClr="000000"/>
      </a:dk1>
      <a:lt1>
        <a:sysClr val="window" lastClr="FFFFFF"/>
      </a:lt1>
      <a:dk2>
        <a:srgbClr val="12121E"/>
      </a:dk2>
      <a:lt2>
        <a:srgbClr val="F2F2F2"/>
      </a:lt2>
      <a:accent1>
        <a:srgbClr val="00B0F0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ECCF3"/>
      </a:hlink>
      <a:folHlink>
        <a:srgbClr val="7F7F7F"/>
      </a:folHlink>
    </a:clrScheme>
    <a:fontScheme name="Custom 141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33781529_Tech pitch deck_RVA_v5" id="{A2EB78D0-E53B-4F6A-BDEB-161D0EE79897}" vid="{43D59DC8-94C0-4D1D-B6DD-8A7938E09C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at Pitch Decks - Technology">
    <a:dk1>
      <a:sysClr val="windowText" lastClr="000000"/>
    </a:dk1>
    <a:lt1>
      <a:sysClr val="window" lastClr="FFFFFF"/>
    </a:lt1>
    <a:dk2>
      <a:srgbClr val="12121E"/>
    </a:dk2>
    <a:lt2>
      <a:srgbClr val="F2F2F2"/>
    </a:lt2>
    <a:accent1>
      <a:srgbClr val="00B0F0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ECCF3"/>
    </a:hlink>
    <a:folHlink>
      <a:srgbClr val="7F7F7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6E3E58C-5E8A-4781-9921-C2B23BC09EB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9C0BFDF-D948-4F4A-854E-477525F5779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13094F6-5ADD-4195-AF81-00AF033C96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0</TotalTime>
  <Words>486</Words>
  <Application>Microsoft Office PowerPoint</Application>
  <PresentationFormat>Widescreen</PresentationFormat>
  <Paragraphs>144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Arial Black</vt:lpstr>
      <vt:lpstr>Calibri</vt:lpstr>
      <vt:lpstr>Lato Light</vt:lpstr>
      <vt:lpstr>Tahoma</vt:lpstr>
      <vt:lpstr>Times New Roman</vt:lpstr>
      <vt:lpstr>Office Theme</vt:lpstr>
      <vt:lpstr>The Writing Process </vt:lpstr>
      <vt:lpstr>PowerPoint Presentation</vt:lpstr>
      <vt:lpstr>PowerPoint Presentation</vt:lpstr>
      <vt:lpstr>Steps of the Writing Process </vt:lpstr>
      <vt:lpstr>Prewriting </vt:lpstr>
      <vt:lpstr>5 Prewriting Techniques</vt:lpstr>
      <vt:lpstr>PowerPoint Presentation</vt:lpstr>
      <vt:lpstr>PowerPoint Presentation</vt:lpstr>
      <vt:lpstr>Questioning </vt:lpstr>
      <vt:lpstr>PowerPoint Presentation</vt:lpstr>
      <vt:lpstr>Making a List </vt:lpstr>
      <vt:lpstr>Making Lists </vt:lpstr>
      <vt:lpstr>Clustering / Mind Maps </vt:lpstr>
      <vt:lpstr>PowerPoint Presentation</vt:lpstr>
      <vt:lpstr>Creating a Scratch Outline </vt:lpstr>
      <vt:lpstr>PowerPoint Presentation</vt:lpstr>
      <vt:lpstr>Writing your First Draft</vt:lpstr>
      <vt:lpstr>PowerPoint Presentation</vt:lpstr>
      <vt:lpstr>PowerPoint Presentation</vt:lpstr>
      <vt:lpstr>Revising </vt:lpstr>
      <vt:lpstr>Revising Content </vt:lpstr>
      <vt:lpstr>Revising Sentences </vt:lpstr>
      <vt:lpstr>Editing &amp; Proofreading 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2019-08-20T15:30:29Z</dcterms:created>
  <dcterms:modified xsi:type="dcterms:W3CDTF">2019-08-26T09:59:23Z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